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4660"/>
  </p:normalViewPr>
  <p:slideViewPr>
    <p:cSldViewPr snapToGrid="0">
      <p:cViewPr>
        <p:scale>
          <a:sx n="80" d="100"/>
          <a:sy n="80" d="100"/>
        </p:scale>
        <p:origin x="643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D09FB3-B026-4F48-BA2D-40B110397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DED910-099B-45B0-9AC7-4DA967AF6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04DC4B-D6CD-4457-BD06-9E721342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3E76-E728-45DF-A27D-6CD6E705FC17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E2C973-88DB-4E8F-AF66-C2BD3792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351AE7-30F8-4F7D-92CC-0828206A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3E22-8B71-4B7D-93E7-13B5F25DA0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722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938730-5B04-467C-B8E1-E9C8AC28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5BF7563-7F68-4E72-BCBC-4E7F4D65C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298516C-1D49-42AC-80D9-E472261C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3E76-E728-45DF-A27D-6CD6E705FC17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4FCA1E-0A54-4ED2-A50C-985ABEF7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89A8063-8718-41C5-BAEE-78757C38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3E22-8B71-4B7D-93E7-13B5F25DA0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834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216AFA6-E35A-44A4-8567-8579400C0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09A138F-54C9-48BF-9A63-4BC7B354C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A9722-CC71-4C56-B239-DC2EA0DC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3E76-E728-45DF-A27D-6CD6E705FC17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791925E-F97B-4420-B0BB-DF745947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F3C32-AA3D-4FF0-B65B-52540878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3E22-8B71-4B7D-93E7-13B5F25DA0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078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3C43D0-3A71-410C-B316-B4DFB929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9F2768-5B9E-487C-8CD4-3611FB774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B61A71B-97D9-472D-9D56-10654DA0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3E76-E728-45DF-A27D-6CD6E705FC17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DC4D54A-A6BC-4F9E-85CE-07DB40BA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55739DE-D5CC-47A6-86BA-CE8035E1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3E22-8B71-4B7D-93E7-13B5F25DA0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013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243881-2348-4498-9D7D-E170F4DD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B934EFC-BE97-4F15-9981-F3B4AD41B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6311CA-D60D-4870-BB05-45CC60F49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3E76-E728-45DF-A27D-6CD6E705FC17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55F257A-B8E1-43BC-B9F1-55F723EE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2A8DC79-9AF7-4616-9CAB-B37CCC34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3E22-8B71-4B7D-93E7-13B5F25DA0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19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496478-4196-4FF9-B956-A9E79F3D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5519F2-1F72-42F8-A264-856DDE805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664514E-81E8-46CB-A838-7FD9D93E8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4A72446-411E-4615-A385-64A62C82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3E76-E728-45DF-A27D-6CD6E705FC17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F134DB5-F5AB-4550-8EDE-C3DF92E2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BDD2F75-74E0-45B7-9324-C86F76A9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3E22-8B71-4B7D-93E7-13B5F25DA0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512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750F95-6688-4E07-B9E5-F58450EC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0565FDE-A20A-45FE-9E0B-575E597F6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077EFB3-1961-4CF7-9346-26992369E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F3912B8-41DF-4D1F-87CB-F5AAFF730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745D43D-7C3A-43DB-B441-9E6B94347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942B114-89D1-44B1-B235-AABC26BD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3E76-E728-45DF-A27D-6CD6E705FC17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538763A-2738-4646-B105-1DEF512A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AECCB3D-A0DF-4741-8A3F-BC773235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3E22-8B71-4B7D-93E7-13B5F25DA0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2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5F721B-E26D-42F9-AF90-E3F37ECC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CC03088-0735-481A-B73A-BEAA87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3E76-E728-45DF-A27D-6CD6E705FC17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9CEA56A-475C-4BA7-8A85-0C526E8A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8064505-6231-4B16-B070-FEE677E6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3E22-8B71-4B7D-93E7-13B5F25DA0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443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8043923-0707-49FC-8561-CCA3E1DC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3E76-E728-45DF-A27D-6CD6E705FC17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D595DF2-1998-4F73-B2D3-6DDE936C0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F2624D1-7666-4D5A-9FBC-E8B79C30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3E22-8B71-4B7D-93E7-13B5F25DA0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396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100128-07DB-4734-A9D6-D9BEFA12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F07DC6-073C-4F51-846F-7CF112D7E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810AFBA-BB4C-4B02-A776-789844B17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14AE818-14CA-4A87-9451-01287192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3E76-E728-45DF-A27D-6CD6E705FC17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B6D4DD-3CDF-404C-9EA4-C2DD86A5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D61E944-7BE5-454F-BAD3-F71E1356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3E22-8B71-4B7D-93E7-13B5F25DA0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8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AD8753-A7B5-4865-A483-DED2D4C3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0270EF4-861F-4DA6-AAB6-5BDE62011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1BE11B7-FCDB-4FAE-9CC9-AA351C134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DC3CC67-2DB2-410C-946E-3B21A3B3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3E76-E728-45DF-A27D-6CD6E705FC17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B9E6018-87CA-47B5-ADBA-8B3D3766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F151BE0-B860-4FE8-B65E-505A435D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3E22-8B71-4B7D-93E7-13B5F25DA0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517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0ECACD3-4CFE-4DF2-B6A7-A99C4882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C877A78-FE9B-46D0-B132-623297072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427657-CE00-4064-8C35-C428365C0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B3E76-E728-45DF-A27D-6CD6E705FC17}" type="datetimeFigureOut">
              <a:rPr lang="hr-HR" smtClean="0"/>
              <a:t>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104200-2F23-4EF4-B16F-B39F55F18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C06314E-9B1E-4BA1-AE6F-1CD05C5FA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D3E22-8B71-4B7D-93E7-13B5F25DA0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759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7A5613-019E-4752-B435-7FD22D540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1122363"/>
            <a:ext cx="11791950" cy="1296987"/>
          </a:xfrm>
        </p:spPr>
        <p:txBody>
          <a:bodyPr>
            <a:normAutofit/>
          </a:bodyPr>
          <a:lstStyle/>
          <a:p>
            <a:pPr algn="l"/>
            <a:r>
              <a:rPr lang="hr-HR" sz="5400" dirty="0"/>
              <a:t>Hrvatska u razvijenome srednjem vijeku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195CE84-873A-41ED-946E-C3DA8DA6B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425" y="2655887"/>
            <a:ext cx="11191875" cy="4202113"/>
          </a:xfrm>
        </p:spPr>
        <p:txBody>
          <a:bodyPr>
            <a:normAutofit/>
          </a:bodyPr>
          <a:lstStyle/>
          <a:p>
            <a:pPr algn="l"/>
            <a:r>
              <a:rPr lang="hr-HR" b="1" dirty="0"/>
              <a:t>-vježba izrade bilješki: rečenica u natuknicu, podvući u natuknici ključni pojam</a:t>
            </a:r>
          </a:p>
          <a:p>
            <a:pPr marL="457200" indent="-457200" algn="l">
              <a:buAutoNum type="alphaLcParenR"/>
            </a:pPr>
            <a:r>
              <a:rPr lang="hr-HR" dirty="0"/>
              <a:t>čitamo, i zapisujemo bilješku- brže, bilješke prate tekst, manje razumijevanje, manja povezanost sadržaja, više teksta, sve je važno- manja mogućnost izdvajanja bitnog</a:t>
            </a:r>
          </a:p>
          <a:p>
            <a:pPr algn="l"/>
            <a:r>
              <a:rPr lang="hr-HR" dirty="0"/>
              <a:t>         Kada primijeniti ovu metodu ? S poznatim tekstom, kad imamo predznanje za razumijevanje</a:t>
            </a:r>
          </a:p>
          <a:p>
            <a:pPr algn="l"/>
            <a:r>
              <a:rPr lang="hr-HR" dirty="0"/>
              <a:t>b) prvo sve čitamo uz podvlačenje, onda ispočetka radimo bilješke – sporije ali omogućuje</a:t>
            </a:r>
          </a:p>
          <a:p>
            <a:pPr algn="l"/>
            <a:r>
              <a:rPr lang="hr-HR" dirty="0"/>
              <a:t>        povezivanje i razumijevanje sadržaja, bolje uočavanje bitnog </a:t>
            </a:r>
          </a:p>
          <a:p>
            <a:pPr algn="l"/>
            <a:r>
              <a:rPr lang="hr-HR" dirty="0"/>
              <a:t>        Kada primijeniti ovu metodu ? S nepoznatim tekstom, kad nemamo predznanje</a:t>
            </a:r>
          </a:p>
          <a:p>
            <a:pPr algn="l"/>
            <a:r>
              <a:rPr lang="hr-HR" dirty="0"/>
              <a:t>-radimo provjeru bilješki, dopune, popravci , viškovi….</a:t>
            </a:r>
          </a:p>
        </p:txBody>
      </p:sp>
      <p:pic>
        <p:nvPicPr>
          <p:cNvPr id="1026" name="Picture 2" descr="Slikovni rezultat za pleter">
            <a:extLst>
              <a:ext uri="{FF2B5EF4-FFF2-40B4-BE49-F238E27FC236}">
                <a16:creationId xmlns:a16="http://schemas.microsoft.com/office/drawing/2014/main" id="{DA1D324A-1FDD-42BD-BFFD-C31ECF68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08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likovni rezultat za pleter">
            <a:extLst>
              <a:ext uri="{FF2B5EF4-FFF2-40B4-BE49-F238E27FC236}">
                <a16:creationId xmlns:a16="http://schemas.microsoft.com/office/drawing/2014/main" id="{4FFF283A-65AA-479C-848E-E653F273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-1"/>
            <a:ext cx="57912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9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76638D-8609-45DC-8AB4-C7E774A6A6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24" y="454024"/>
            <a:ext cx="11401425" cy="6070601"/>
          </a:xfrm>
        </p:spPr>
        <p:txBody>
          <a:bodyPr>
            <a:normAutofit/>
          </a:bodyPr>
          <a:lstStyle/>
          <a:p>
            <a:r>
              <a:rPr lang="hr-HR" dirty="0"/>
              <a:t>Dmitar Zvonimir - nema nasljednika, nije Trpimirović </a:t>
            </a:r>
          </a:p>
          <a:p>
            <a:pPr marL="0" indent="0">
              <a:buNone/>
            </a:pPr>
            <a:r>
              <a:rPr lang="hr-HR" dirty="0"/>
              <a:t>        ↓                    - plemstvo razjedinjeno u </a:t>
            </a:r>
            <a:r>
              <a:rPr lang="hr-HR" b="1" dirty="0"/>
              <a:t>borbi za vlast</a:t>
            </a:r>
          </a:p>
          <a:p>
            <a:pPr marL="0" indent="0">
              <a:buNone/>
            </a:pPr>
            <a:r>
              <a:rPr lang="hr-HR" dirty="0"/>
              <a:t>  </a:t>
            </a:r>
          </a:p>
          <a:p>
            <a:pPr marL="0" indent="0">
              <a:buNone/>
            </a:pPr>
            <a:r>
              <a:rPr lang="hr-HR" b="1" dirty="0">
                <a:solidFill>
                  <a:srgbClr val="FF66FF"/>
                </a:solidFill>
              </a:rPr>
              <a:t>žena Jelena</a:t>
            </a:r>
            <a:r>
              <a:rPr lang="hr-HR" dirty="0"/>
              <a:t>-sestra </a:t>
            </a:r>
            <a:r>
              <a:rPr lang="hr-HR" dirty="0" err="1"/>
              <a:t>mađ.kralja</a:t>
            </a:r>
            <a:r>
              <a:rPr lang="hr-HR" dirty="0"/>
              <a:t> </a:t>
            </a:r>
            <a:r>
              <a:rPr lang="hr-HR" b="1" dirty="0">
                <a:solidFill>
                  <a:srgbClr val="00B050"/>
                </a:solidFill>
              </a:rPr>
              <a:t>Ladislava Arpadovića         </a:t>
            </a:r>
            <a:r>
              <a:rPr lang="hr-HR" b="1" dirty="0">
                <a:solidFill>
                  <a:srgbClr val="FF0000"/>
                </a:solidFill>
              </a:rPr>
              <a:t>Petar </a:t>
            </a:r>
            <a:r>
              <a:rPr lang="hr-HR" b="1" dirty="0" err="1">
                <a:solidFill>
                  <a:srgbClr val="FF0000"/>
                </a:solidFill>
              </a:rPr>
              <a:t>Snačić</a:t>
            </a:r>
            <a:endParaRPr lang="hr-H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                                                                    </a:t>
            </a:r>
            <a:r>
              <a:rPr lang="hr-HR" dirty="0"/>
              <a:t>↓</a:t>
            </a:r>
          </a:p>
          <a:p>
            <a:pPr marL="0" indent="0">
              <a:buNone/>
            </a:pPr>
            <a:r>
              <a:rPr lang="hr-HR" dirty="0"/>
              <a:t>kreće u osvajanje vlasti i Hrvatske-vraća se zbog problema, ali osniva </a:t>
            </a:r>
            <a:r>
              <a:rPr lang="hr-HR" b="1" dirty="0"/>
              <a:t>biskupiju u Zagrebu 1094</a:t>
            </a:r>
            <a:r>
              <a:rPr lang="hr-HR" dirty="0"/>
              <a:t>. ( prvo spominjanje ZG ) , nasljeđuje ga </a:t>
            </a:r>
            <a:r>
              <a:rPr lang="hr-HR" b="1" dirty="0">
                <a:solidFill>
                  <a:srgbClr val="00B050"/>
                </a:solidFill>
              </a:rPr>
              <a:t>KOLOMAN</a:t>
            </a:r>
            <a:r>
              <a:rPr lang="hr-HR" dirty="0"/>
              <a:t>  - u sukobu 1097. na gori Gvozd (možda ?,izvor 10) pobjeđuje i ubija Petra </a:t>
            </a:r>
            <a:r>
              <a:rPr lang="hr-HR" dirty="0" err="1"/>
              <a:t>Snačića</a:t>
            </a:r>
            <a:r>
              <a:rPr lang="hr-HR" dirty="0"/>
              <a:t>, </a:t>
            </a:r>
            <a:r>
              <a:rPr lang="hr-HR" dirty="0" err="1"/>
              <a:t>mađ.vojska</a:t>
            </a:r>
            <a:r>
              <a:rPr lang="hr-HR" dirty="0"/>
              <a:t> se vraća</a:t>
            </a:r>
          </a:p>
          <a:p>
            <a:pPr marL="0" indent="0">
              <a:buNone/>
            </a:pPr>
            <a:r>
              <a:rPr lang="hr-HR" dirty="0"/>
              <a:t>-obje strane žele izbjeći sukob a postići cilj→ dogovor </a:t>
            </a:r>
            <a:r>
              <a:rPr lang="hr-HR" b="1" dirty="0" err="1"/>
              <a:t>Pacta</a:t>
            </a:r>
            <a:r>
              <a:rPr lang="hr-HR" b="1" dirty="0"/>
              <a:t> </a:t>
            </a:r>
            <a:r>
              <a:rPr lang="hr-HR" b="1" dirty="0" err="1"/>
              <a:t>Conventa</a:t>
            </a:r>
            <a:r>
              <a:rPr lang="hr-HR" b="1" dirty="0"/>
              <a:t>, 1102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Koloman okrunjen za hrvatskog kralja , plemstvu je novi kralj potvrdio posjede i povlastice a oni su mu obećali vjernost i vojnu službu</a:t>
            </a:r>
          </a:p>
          <a:p>
            <a:pPr marL="0" indent="0">
              <a:buNone/>
            </a:pPr>
            <a:endParaRPr lang="hr-HR" dirty="0"/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C8164E07-0B7B-4F61-AF71-B3FE03BACB25}"/>
              </a:ext>
            </a:extLst>
          </p:cNvPr>
          <p:cNvCxnSpPr>
            <a:cxnSpLocks/>
          </p:cNvCxnSpPr>
          <p:nvPr/>
        </p:nvCxnSpPr>
        <p:spPr>
          <a:xfrm>
            <a:off x="8315325" y="1409700"/>
            <a:ext cx="1333500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29B50DAA-A7D9-4657-B86A-2C18D0720BB3}"/>
              </a:ext>
            </a:extLst>
          </p:cNvPr>
          <p:cNvCxnSpPr>
            <a:cxnSpLocks/>
          </p:cNvCxnSpPr>
          <p:nvPr/>
        </p:nvCxnSpPr>
        <p:spPr>
          <a:xfrm flipH="1">
            <a:off x="6276975" y="1409700"/>
            <a:ext cx="1104900" cy="54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3F6EE6B7-3783-4E61-9A80-81C6788BF3E8}"/>
              </a:ext>
            </a:extLst>
          </p:cNvPr>
          <p:cNvCxnSpPr>
            <a:cxnSpLocks/>
          </p:cNvCxnSpPr>
          <p:nvPr/>
        </p:nvCxnSpPr>
        <p:spPr>
          <a:xfrm flipH="1">
            <a:off x="1624013" y="1409700"/>
            <a:ext cx="5119688" cy="54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69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europe 1100">
            <a:extLst>
              <a:ext uri="{FF2B5EF4-FFF2-40B4-BE49-F238E27FC236}">
                <a16:creationId xmlns:a16="http://schemas.microsoft.com/office/drawing/2014/main" id="{04A61E6B-A9B6-44EF-9F1C-1B428AB4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" y="0"/>
            <a:ext cx="8467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05A7508-8274-4B87-9192-6F42AF1B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724" y="365125"/>
            <a:ext cx="3505201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PERSONALNA UNIJA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3C85BC-4A86-4780-8FD2-798E58D3D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6288" y="1825625"/>
            <a:ext cx="3795712" cy="4851400"/>
          </a:xfrm>
        </p:spPr>
        <p:txBody>
          <a:bodyPr>
            <a:normAutofit fontScale="92500"/>
          </a:bodyPr>
          <a:lstStyle/>
          <a:p>
            <a:r>
              <a:rPr lang="hr-HR" b="1" dirty="0"/>
              <a:t>Ugarsko-Hrvatsko Kraljevstvo </a:t>
            </a:r>
            <a:r>
              <a:rPr lang="hr-HR" dirty="0"/>
              <a:t>→dvije države dogovorno imaju istog vladara, veže ih samo zajednički vladar, sve drugo imaju posebno</a:t>
            </a:r>
          </a:p>
          <a:p>
            <a:r>
              <a:rPr lang="hr-HR" dirty="0"/>
              <a:t>ali će u budućnosti </a:t>
            </a:r>
            <a:r>
              <a:rPr lang="hr-HR" b="1" dirty="0"/>
              <a:t>Hrvatska </a:t>
            </a:r>
            <a:r>
              <a:rPr lang="hr-HR" dirty="0"/>
              <a:t>biti</a:t>
            </a:r>
            <a:r>
              <a:rPr lang="hr-HR" b="1" dirty="0"/>
              <a:t> podređena Mađarskoj</a:t>
            </a:r>
            <a:r>
              <a:rPr lang="hr-HR" dirty="0"/>
              <a:t>, stalno će pokušavati ukinuti našu posebnost, bit ćemo manje važni</a:t>
            </a:r>
          </a:p>
        </p:txBody>
      </p:sp>
    </p:spTree>
    <p:extLst>
      <p:ext uri="{BB962C8B-B14F-4D97-AF65-F5344CB8AC3E}">
        <p14:creationId xmlns:p14="http://schemas.microsoft.com/office/powerpoint/2010/main" val="52574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FB163F-7AD7-4BF3-81C6-5A1B0076E5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0524" y="196850"/>
            <a:ext cx="11115675" cy="6661150"/>
          </a:xfrm>
        </p:spPr>
        <p:txBody>
          <a:bodyPr>
            <a:normAutofit/>
          </a:bodyPr>
          <a:lstStyle/>
          <a:p>
            <a:r>
              <a:rPr lang="hr-HR" b="1" dirty="0"/>
              <a:t>dalmatinski gradovi </a:t>
            </a:r>
            <a:r>
              <a:rPr lang="hr-HR" dirty="0"/>
              <a:t>priznaju vlast novog kralja, on njima daje povlastice   ( oni su komune ) , pomaže im u razvoju kulture, gradi </a:t>
            </a:r>
            <a:r>
              <a:rPr lang="hr-HR" dirty="0" err="1"/>
              <a:t>crkve,potiče</a:t>
            </a:r>
            <a:r>
              <a:rPr lang="hr-HR" dirty="0"/>
              <a:t> razvoj trgovine → da ostanu neovisni ali pod njegovom vlašću </a:t>
            </a:r>
          </a:p>
          <a:p>
            <a:r>
              <a:rPr lang="hr-HR" dirty="0"/>
              <a:t>1202. Križari za </a:t>
            </a:r>
            <a:r>
              <a:rPr lang="hr-HR" b="1" dirty="0"/>
              <a:t>Mlečane</a:t>
            </a:r>
            <a:r>
              <a:rPr lang="hr-HR" dirty="0"/>
              <a:t> osvajaju Zadar </a:t>
            </a:r>
          </a:p>
          <a:p>
            <a:pPr marL="0" indent="0">
              <a:buNone/>
            </a:pPr>
            <a:r>
              <a:rPr lang="hr-HR" dirty="0"/>
              <a:t>    imaju i obalu Istre , žele cijelu obalu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Mlečani iskorištavaju Dalmaciju za sebe, ne ulažu za naš razvoj, </a:t>
            </a:r>
          </a:p>
          <a:p>
            <a:pPr marL="0" indent="0">
              <a:buNone/>
            </a:pPr>
            <a:r>
              <a:rPr lang="hr-HR" dirty="0"/>
              <a:t>  ne rade na povezivanju hrv. teritorija i naroda </a:t>
            </a:r>
          </a:p>
        </p:txBody>
      </p:sp>
      <p:pic>
        <p:nvPicPr>
          <p:cNvPr id="3074" name="Picture 2" descr="Slikovni rezultat za 4 križarski rat">
            <a:extLst>
              <a:ext uri="{FF2B5EF4-FFF2-40B4-BE49-F238E27FC236}">
                <a16:creationId xmlns:a16="http://schemas.microsoft.com/office/drawing/2014/main" id="{D6D2E6FB-9EED-4A9B-B13E-C881EA7DD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006" y="1676400"/>
            <a:ext cx="529086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02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CD27D7-5209-4C1E-9561-7DB71D71B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13.st.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6CA711-A678-4A1B-8D3D-89A063AD1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968500"/>
            <a:ext cx="11620500" cy="4351338"/>
          </a:xfrm>
        </p:spPr>
        <p:txBody>
          <a:bodyPr/>
          <a:lstStyle/>
          <a:p>
            <a:r>
              <a:rPr lang="hr-HR" b="1" dirty="0"/>
              <a:t>Slobodni kraljevski gradovi </a:t>
            </a:r>
            <a:r>
              <a:rPr lang="hr-HR" dirty="0"/>
              <a:t>– Gradec ( Zagreb), Samobor, Križevci, Varaždin, </a:t>
            </a:r>
          </a:p>
          <a:p>
            <a:pPr marL="0" indent="0">
              <a:buNone/>
            </a:pPr>
            <a:r>
              <a:rPr lang="hr-HR" dirty="0"/>
              <a:t>ima svoju slobodu, nije pod vlašću feudalca (ne mora plaćati porez feudalcu) već kralja, kralj daje povlastice: neka što više trguju, neka bude što više trgovaca i obrtnika i prometa – tako je više novca, imaju samoupravu, imaju svoje statute, </a:t>
            </a:r>
            <a:r>
              <a:rPr lang="hr-HR" u="sng" dirty="0"/>
              <a:t>moraju obzidati grad </a:t>
            </a:r>
            <a:r>
              <a:rPr lang="hr-HR" dirty="0"/>
              <a:t>i braniti ga</a:t>
            </a:r>
          </a:p>
          <a:p>
            <a:pPr marL="0" indent="0">
              <a:buNone/>
            </a:pPr>
            <a:r>
              <a:rPr lang="hr-HR" dirty="0"/>
              <a:t>                                        ↑</a:t>
            </a:r>
          </a:p>
          <a:p>
            <a:pPr marL="0" indent="0">
              <a:buNone/>
            </a:pPr>
            <a:r>
              <a:rPr lang="hr-HR" dirty="0"/>
              <a:t>                   </a:t>
            </a:r>
            <a:r>
              <a:rPr lang="hr-HR" b="1" dirty="0">
                <a:solidFill>
                  <a:srgbClr val="00B050"/>
                </a:solidFill>
              </a:rPr>
              <a:t>provale Mongola </a:t>
            </a:r>
            <a:r>
              <a:rPr lang="hr-HR" dirty="0"/>
              <a:t>= Tatari , pljačkaju, pale, ubijaju . Nije bilo spasa od njih osim bijegom u močvare , planine , na otoke ili zid ( utvrda, utvrđeni grad )</a:t>
            </a:r>
          </a:p>
        </p:txBody>
      </p:sp>
    </p:spTree>
    <p:extLst>
      <p:ext uri="{BB962C8B-B14F-4D97-AF65-F5344CB8AC3E}">
        <p14:creationId xmlns:p14="http://schemas.microsoft.com/office/powerpoint/2010/main" val="258270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9AE651-DA83-4E34-8FF7-610665C1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13.st.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7D280D-1903-4B25-81E2-B26DC05B9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5624"/>
            <a:ext cx="11658600" cy="4822825"/>
          </a:xfrm>
        </p:spPr>
        <p:txBody>
          <a:bodyPr>
            <a:normAutofit/>
          </a:bodyPr>
          <a:lstStyle/>
          <a:p>
            <a:r>
              <a:rPr lang="hr-HR" dirty="0"/>
              <a:t>Kralj je daleko→ vlast je slaba →jačaju feudalci, velikaši →vladaju samostalno, kao da kralja nema ( pišu zakone, ubiru porez, imaju vojsku, prave novac…)</a:t>
            </a:r>
          </a:p>
          <a:p>
            <a:r>
              <a:rPr lang="hr-HR" b="1" dirty="0"/>
              <a:t>velikaške obitelji </a:t>
            </a:r>
            <a:r>
              <a:rPr lang="hr-HR" dirty="0"/>
              <a:t>: </a:t>
            </a:r>
            <a:r>
              <a:rPr lang="hr-HR" b="1" dirty="0">
                <a:solidFill>
                  <a:srgbClr val="FF0000"/>
                </a:solidFill>
              </a:rPr>
              <a:t>Šubić</a:t>
            </a:r>
            <a:r>
              <a:rPr lang="hr-HR" dirty="0"/>
              <a:t> (postati će Zrinski , po utvrdi ) , krčki knezovi       </a:t>
            </a:r>
          </a:p>
          <a:p>
            <a:pPr marL="0" indent="0">
              <a:buNone/>
            </a:pPr>
            <a:r>
              <a:rPr lang="hr-HR" dirty="0"/>
              <a:t>                                   ↓                                                                 </a:t>
            </a:r>
            <a:r>
              <a:rPr lang="hr-HR" dirty="0">
                <a:solidFill>
                  <a:srgbClr val="FF0000"/>
                </a:solidFill>
              </a:rPr>
              <a:t>Frankopani  </a:t>
            </a:r>
            <a:r>
              <a:rPr lang="hr-HR" dirty="0"/>
              <a:t>                                                                  </a:t>
            </a:r>
          </a:p>
          <a:p>
            <a:pPr marL="0" indent="0">
              <a:buNone/>
            </a:pPr>
            <a:r>
              <a:rPr lang="hr-HR" dirty="0"/>
              <a:t>                           Pavao Šubić</a:t>
            </a:r>
          </a:p>
          <a:p>
            <a:pPr marL="0" indent="0">
              <a:buNone/>
            </a:pPr>
            <a:r>
              <a:rPr lang="hr-HR" dirty="0"/>
              <a:t>ban Hrvatske i Dalmacije , vlada i Bosnom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-kralj treba feudalce=vazale, daje im posjede, ali time slabi jer ima sve manje zemlje, a oni sve više, pa oni </a:t>
            </a:r>
            <a:r>
              <a:rPr lang="hr-HR" u="sng" dirty="0"/>
              <a:t>pokazuju samovolju</a:t>
            </a:r>
            <a:r>
              <a:rPr lang="hr-HR" dirty="0"/>
              <a:t> umjesto poštivanja vazalne prisege </a:t>
            </a:r>
          </a:p>
        </p:txBody>
      </p:sp>
    </p:spTree>
    <p:extLst>
      <p:ext uri="{BB962C8B-B14F-4D97-AF65-F5344CB8AC3E}">
        <p14:creationId xmlns:p14="http://schemas.microsoft.com/office/powerpoint/2010/main" val="77313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38C97D-B754-4ABA-9AE5-BE8D71AB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14.st. nova dinastija </a:t>
            </a:r>
            <a:r>
              <a:rPr lang="hr-HR" b="1" dirty="0">
                <a:solidFill>
                  <a:srgbClr val="FF0000"/>
                </a:solidFill>
              </a:rPr>
              <a:t>Anžuvinci </a:t>
            </a:r>
            <a:br>
              <a:rPr lang="hr-HR" b="1" dirty="0">
                <a:solidFill>
                  <a:srgbClr val="FF0000"/>
                </a:solidFill>
              </a:rPr>
            </a:b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4881E1-2EA7-4009-B561-1E062A648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1209675"/>
            <a:ext cx="11468101" cy="5524500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/>
              <a:t>Karlo I.</a:t>
            </a:r>
            <a:r>
              <a:rPr lang="hr-HR" dirty="0"/>
              <a:t> 1301.-1342. : uspio pokoriti velikaše ili njihovu samovolju</a:t>
            </a:r>
          </a:p>
          <a:p>
            <a:pPr marL="0" indent="0">
              <a:buNone/>
            </a:pPr>
            <a:r>
              <a:rPr lang="hr-HR" dirty="0"/>
              <a:t>-</a:t>
            </a:r>
            <a:r>
              <a:rPr lang="hr-HR" dirty="0">
                <a:solidFill>
                  <a:srgbClr val="00B050"/>
                </a:solidFill>
              </a:rPr>
              <a:t>organizirana država, jaka vlast kralja, jaka vojska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/>
              <a:t>Ludovik I</a:t>
            </a:r>
            <a:r>
              <a:rPr lang="hr-HR" dirty="0"/>
              <a:t>. 1342.-1382. nastavlja vraćati teritorij → porazio Mlečane ,  </a:t>
            </a:r>
          </a:p>
          <a:p>
            <a:pPr marL="0" indent="0">
              <a:buNone/>
            </a:pPr>
            <a:r>
              <a:rPr lang="hr-HR" dirty="0"/>
              <a:t>      ↓                                                                                    mir u Zadru 1358. </a:t>
            </a:r>
          </a:p>
          <a:p>
            <a:pPr marL="0" indent="0">
              <a:buNone/>
            </a:pPr>
            <a:r>
              <a:rPr lang="hr-HR" dirty="0"/>
              <a:t>vlast prizna i Dubrovnik (plaća novce za samostalnost)</a:t>
            </a:r>
          </a:p>
          <a:p>
            <a:pPr marL="0" indent="0">
              <a:buNone/>
            </a:pPr>
            <a:r>
              <a:rPr lang="hr-HR" dirty="0"/>
              <a:t>                                                ↓</a:t>
            </a:r>
          </a:p>
          <a:p>
            <a:pPr marL="0" indent="0">
              <a:buNone/>
            </a:pPr>
            <a:r>
              <a:rPr lang="hr-HR" dirty="0"/>
              <a:t>                               daljnji gospodarski razvoj</a:t>
            </a:r>
          </a:p>
          <a:p>
            <a:pPr marL="0" indent="0">
              <a:buNone/>
            </a:pPr>
            <a:r>
              <a:rPr lang="hr-HR" dirty="0"/>
              <a:t>-umire bez sina, kći Marija i žena Elizabeta → borba za vlast : Marijin zaručnik </a:t>
            </a:r>
            <a:r>
              <a:rPr lang="hr-HR" b="1" dirty="0"/>
              <a:t>Žigmund Luksemburški </a:t>
            </a:r>
            <a:r>
              <a:rPr lang="hr-HR" dirty="0"/>
              <a:t>(vladat će do 1437.) i </a:t>
            </a:r>
            <a:r>
              <a:rPr lang="hr-HR" b="1" dirty="0"/>
              <a:t>Ladislav Napuljski</a:t>
            </a:r>
            <a:r>
              <a:rPr lang="hr-HR" dirty="0"/>
              <a:t>, koji prodaje Dalmaciju Mlečanima 1409.nakon što shvati da je konačno poražen</a:t>
            </a:r>
          </a:p>
          <a:p>
            <a:pPr marL="0" indent="0">
              <a:buNone/>
            </a:pPr>
            <a:r>
              <a:rPr lang="hr-HR" dirty="0"/>
              <a:t>-</a:t>
            </a:r>
            <a:r>
              <a:rPr lang="hr-HR" dirty="0">
                <a:solidFill>
                  <a:srgbClr val="00B050"/>
                </a:solidFill>
              </a:rPr>
              <a:t>borba za vlast oslabila je velikaše, mnogi su ubijeni u borbama, gospodarstvo je slabilo  </a:t>
            </a:r>
            <a:r>
              <a:rPr lang="hr-HR" dirty="0"/>
              <a:t>         ( nesigurnost slabi promet ,a promet trgovinu, a trgovina obrt )</a:t>
            </a:r>
          </a:p>
          <a:p>
            <a:pPr marL="0" indent="0">
              <a:buNone/>
            </a:pPr>
            <a:r>
              <a:rPr lang="hr-HR" dirty="0"/>
              <a:t>-</a:t>
            </a:r>
            <a:r>
              <a:rPr lang="hr-HR" dirty="0" err="1"/>
              <a:t>hrv.zemlje</a:t>
            </a:r>
            <a:r>
              <a:rPr lang="hr-HR" dirty="0"/>
              <a:t> se opet razdvajaju       </a:t>
            </a:r>
          </a:p>
          <a:p>
            <a:pPr marL="0" indent="0">
              <a:buNone/>
            </a:pPr>
            <a:r>
              <a:rPr lang="hr-HR" dirty="0"/>
              <a:t>- str.162., jača Osmansko Carstvo koje je već počelo pljačkaške a zatim osvajačke pohode</a:t>
            </a:r>
          </a:p>
        </p:txBody>
      </p:sp>
    </p:spTree>
    <p:extLst>
      <p:ext uri="{BB962C8B-B14F-4D97-AF65-F5344CB8AC3E}">
        <p14:creationId xmlns:p14="http://schemas.microsoft.com/office/powerpoint/2010/main" val="169668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731E3F-C752-4677-BEB2-DD0CB6844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2B4D3A-7BB0-4997-AA51-46BCD608B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7512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719</Words>
  <Application>Microsoft Office PowerPoint</Application>
  <PresentationFormat>Široki zaslon</PresentationFormat>
  <Paragraphs>56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Hrvatska u razvijenome srednjem vijeku</vt:lpstr>
      <vt:lpstr>PowerPoint prezentacija</vt:lpstr>
      <vt:lpstr>PERSONALNA UNIJA  </vt:lpstr>
      <vt:lpstr>PowerPoint prezentacija</vt:lpstr>
      <vt:lpstr>13.st.</vt:lpstr>
      <vt:lpstr>13.st.</vt:lpstr>
      <vt:lpstr>14.st. nova dinastija Anžuvinci 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u razvijenome srednjem vijeku</dc:title>
  <dc:creator>Korisnik</dc:creator>
  <cp:lastModifiedBy>Korisnik</cp:lastModifiedBy>
  <cp:revision>14</cp:revision>
  <dcterms:created xsi:type="dcterms:W3CDTF">2020-03-03T14:18:44Z</dcterms:created>
  <dcterms:modified xsi:type="dcterms:W3CDTF">2020-03-04T11:02:26Z</dcterms:modified>
</cp:coreProperties>
</file>