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3" r:id="rId3"/>
    <p:sldId id="275" r:id="rId4"/>
    <p:sldId id="258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7" r:id="rId13"/>
    <p:sldId id="268" r:id="rId14"/>
    <p:sldId id="269" r:id="rId15"/>
    <p:sldId id="274" r:id="rId16"/>
    <p:sldId id="270" r:id="rId17"/>
    <p:sldId id="265" r:id="rId18"/>
    <p:sldId id="266" r:id="rId19"/>
    <p:sldId id="271" r:id="rId20"/>
    <p:sldId id="272" r:id="rId21"/>
  </p:sldIdLst>
  <p:sldSz cx="9144000" cy="6858000" type="screen4x3"/>
  <p:notesSz cx="9928225" cy="679767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5623698" y="0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86D2E-721B-4CE9-A6DC-5760FBD5571D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5623698" y="6456612"/>
            <a:ext cx="4302231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49E31-D8D2-4E49-A356-A86C453F34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81951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A4B2C-F01D-435A-A177-E98484611C7E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E47AB-F89B-4C76-A506-2B3D3878C31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6845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DE47AB-F89B-4C76-A506-2B3D3878C31F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3720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A8B65E-9249-4E54-83F8-8B35FE409AFF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90A6D62-D5B7-47A6-A48C-82A7FF41F95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A8B65E-9249-4E54-83F8-8B35FE409AFF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A6D62-D5B7-47A6-A48C-82A7FF41F95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2A8B65E-9249-4E54-83F8-8B35FE409AFF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90A6D62-D5B7-47A6-A48C-82A7FF41F95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A8B65E-9249-4E54-83F8-8B35FE409AFF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A6D62-D5B7-47A6-A48C-82A7FF41F95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A8B65E-9249-4E54-83F8-8B35FE409AFF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90A6D62-D5B7-47A6-A48C-82A7FF41F95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A8B65E-9249-4E54-83F8-8B35FE409AFF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A6D62-D5B7-47A6-A48C-82A7FF41F95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A8B65E-9249-4E54-83F8-8B35FE409AFF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A6D62-D5B7-47A6-A48C-82A7FF41F95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A8B65E-9249-4E54-83F8-8B35FE409AFF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A6D62-D5B7-47A6-A48C-82A7FF41F95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A8B65E-9249-4E54-83F8-8B35FE409AFF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A6D62-D5B7-47A6-A48C-82A7FF41F95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A8B65E-9249-4E54-83F8-8B35FE409AFF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A6D62-D5B7-47A6-A48C-82A7FF41F95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A8B65E-9249-4E54-83F8-8B35FE409AFF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0A6D62-D5B7-47A6-A48C-82A7FF41F958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2A8B65E-9249-4E54-83F8-8B35FE409AFF}" type="datetimeFigureOut">
              <a:rPr lang="hr-HR" smtClean="0"/>
              <a:t>17.3.2020.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90A6D62-D5B7-47A6-A48C-82A7FF41F958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osnovna.skola.zelina@zg.t-com.h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new.edmodo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NASTAVA NA DALJINU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17. 3. 2020.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OŠ DRAGUTINA DOMJANIĆA</a:t>
            </a:r>
          </a:p>
          <a:p>
            <a:r>
              <a:rPr lang="hr-HR" dirty="0" smtClean="0">
                <a:solidFill>
                  <a:schemeClr val="tx1"/>
                </a:solidFill>
              </a:rPr>
              <a:t>SVETI IVAN ZELINA</a:t>
            </a:r>
          </a:p>
          <a:p>
            <a:pPr algn="r"/>
            <a:r>
              <a:rPr lang="hr-HR" dirty="0" smtClean="0">
                <a:solidFill>
                  <a:schemeClr val="tx1"/>
                </a:solidFill>
              </a:rPr>
              <a:t>RAVNATELJICA GORDANA ČOSIĆ</a:t>
            </a:r>
            <a:endParaRPr lang="hr-H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86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DOPUNSKA NASTAVA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Učitelji će u virtualnoj učionici otvoriti podgrupu za dopunsku nastavu te će u nju dodati učenike koji su je dužni pohađati.</a:t>
            </a:r>
          </a:p>
          <a:p>
            <a:r>
              <a:rPr lang="hr-HR" dirty="0" smtClean="0"/>
              <a:t>Učenici su dužni pratiti upute učitelja i rješavati postavljene zadatke.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5630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IZVANNASTAVNE</a:t>
            </a:r>
            <a:r>
              <a:rPr lang="hr-HR" dirty="0" smtClean="0"/>
              <a:t> </a:t>
            </a:r>
            <a:r>
              <a:rPr lang="hr-HR" dirty="0" smtClean="0">
                <a:solidFill>
                  <a:schemeClr val="tx1"/>
                </a:solidFill>
              </a:rPr>
              <a:t>AKTIVNOSTI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Učitelji će poticati učenike na kreativnost te će im povremeno dati neki zadatak. 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92896"/>
            <a:ext cx="5886000" cy="39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02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KOMUNIKACIJA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1. – 4. razred: komunikacija se odvija na razini roditelj/staratelj – razrednik, roditelj/staratelj – predmetni učitelj.</a:t>
            </a:r>
          </a:p>
          <a:p>
            <a:r>
              <a:rPr lang="hr-HR" dirty="0" smtClean="0"/>
              <a:t>5. – 8. razred: komunikacija se odvija na razini učenik – razrednik, učenik – predmetni učitelj. Po potrebi se uključuje roditelj/staratelj.</a:t>
            </a:r>
          </a:p>
          <a:p>
            <a:r>
              <a:rPr lang="hr-HR" dirty="0" smtClean="0"/>
              <a:t>Na raspolaganju stoji i ravnateljica: </a:t>
            </a:r>
          </a:p>
          <a:p>
            <a:pPr marL="514350" indent="-514350">
              <a:buAutoNum type="alphaLcParenR"/>
            </a:pPr>
            <a:r>
              <a:rPr lang="hr-HR" dirty="0"/>
              <a:t>a</a:t>
            </a:r>
            <a:r>
              <a:rPr lang="hr-HR" dirty="0" smtClean="0"/>
              <a:t>dresa e-pošte: </a:t>
            </a:r>
          </a:p>
          <a:p>
            <a:pPr marL="0" indent="0" algn="ctr">
              <a:buNone/>
            </a:pPr>
            <a:r>
              <a:rPr lang="hr-HR" dirty="0" smtClean="0">
                <a:hlinkClick r:id="rId2"/>
              </a:rPr>
              <a:t>osnovna.skola.zelina@</a:t>
            </a:r>
            <a:r>
              <a:rPr lang="hr-HR" dirty="0" err="1" smtClean="0">
                <a:hlinkClick r:id="rId2"/>
              </a:rPr>
              <a:t>zg.t</a:t>
            </a:r>
            <a:r>
              <a:rPr lang="hr-HR" dirty="0" smtClean="0">
                <a:hlinkClick r:id="rId2"/>
              </a:rPr>
              <a:t>-</a:t>
            </a:r>
            <a:r>
              <a:rPr lang="hr-HR" dirty="0" err="1" smtClean="0">
                <a:hlinkClick r:id="rId2"/>
              </a:rPr>
              <a:t>com.hr</a:t>
            </a:r>
            <a:endParaRPr lang="hr-HR" dirty="0" smtClean="0"/>
          </a:p>
          <a:p>
            <a:pPr marL="514350" indent="-514350">
              <a:buAutoNum type="alphaLcParenR"/>
            </a:pPr>
            <a:r>
              <a:rPr lang="hr-HR" dirty="0" smtClean="0"/>
              <a:t>broj telefona: 01 20 60 918.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430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UČITELJI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Učitelji će učenicima davati točne upute što od njih očekuju.</a:t>
            </a:r>
          </a:p>
          <a:p>
            <a:r>
              <a:rPr lang="hr-HR" dirty="0" smtClean="0"/>
              <a:t>Upute će biti jasne, precizne i razumljive.</a:t>
            </a:r>
          </a:p>
          <a:p>
            <a:r>
              <a:rPr lang="hr-HR" dirty="0" smtClean="0"/>
              <a:t>Učitelj će učeniku dati povratnu informaciju o riješenosti zadatka te o učenikovu napretku.</a:t>
            </a:r>
          </a:p>
          <a:p>
            <a:r>
              <a:rPr lang="hr-HR" dirty="0" smtClean="0"/>
              <a:t>Učitelj učenika vodi kroz proces učenja Nastave na daljinu te će učeniku pomoći ostvariti ishode predviđene nastavnim sadržajem</a:t>
            </a:r>
            <a:r>
              <a:rPr lang="hr-HR" dirty="0" smtClean="0">
                <a:sym typeface="Wingdings" panose="05000000000000000000" pitchFamily="2" charset="2"/>
              </a:rPr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617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RODITELJI/STARATELJI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Potiču dijete da prati Nastavu na daljinu.</a:t>
            </a:r>
          </a:p>
          <a:p>
            <a:r>
              <a:rPr lang="hr-HR" dirty="0" smtClean="0"/>
              <a:t>Prate rad svoga djeteta kod kuće.</a:t>
            </a:r>
          </a:p>
          <a:p>
            <a:r>
              <a:rPr lang="hr-HR" dirty="0" smtClean="0"/>
              <a:t>Potiču učenika na samostalan rad.</a:t>
            </a:r>
          </a:p>
          <a:p>
            <a:r>
              <a:rPr lang="hr-HR" dirty="0" smtClean="0"/>
              <a:t>Prate komunikaciju svoga djeteta u virtualnom okruženju.</a:t>
            </a:r>
          </a:p>
          <a:p>
            <a:r>
              <a:rPr lang="hr-HR" dirty="0" smtClean="0"/>
              <a:t>Komuniciraju s razrednikom, učiteljima i Školom.</a:t>
            </a:r>
          </a:p>
          <a:p>
            <a:r>
              <a:rPr lang="hr-HR" dirty="0" smtClean="0"/>
              <a:t>Ispričavaju učenika ako ne sudjeluje u nastavi.</a:t>
            </a:r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028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UČENICI RAZREDNE NASTAVE 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(1. – 4. RAZRED)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Prema uputi i dozvoli roditelja/staratelja pristupaju svojim virtualnim učionicama.</a:t>
            </a:r>
          </a:p>
          <a:p>
            <a:r>
              <a:rPr lang="hr-HR" dirty="0" smtClean="0"/>
              <a:t>Uz pomoć roditelja/staratelja ili samostalno prate nastavne sadržaje.</a:t>
            </a:r>
          </a:p>
          <a:p>
            <a:r>
              <a:rPr lang="hr-HR" dirty="0" smtClean="0"/>
              <a:t>Nastoje samostalno riješiti dobivene zadatke.</a:t>
            </a:r>
          </a:p>
          <a:p>
            <a:r>
              <a:rPr lang="hr-HR" dirty="0" smtClean="0"/>
              <a:t>Pitaju roditelje/staratelje i učitelje ako nešto ne znaju riješiti.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7057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UČENICI PREDMETNE NASTAVE 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(5. – 8. razred)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Svakodnevno se uključuju i prate zadatke u virtualnim učionicama.</a:t>
            </a:r>
          </a:p>
          <a:p>
            <a:r>
              <a:rPr lang="hr-HR" dirty="0" smtClean="0"/>
              <a:t>Izvršavaju zadatke iz virtualnih učionica.</a:t>
            </a:r>
          </a:p>
          <a:p>
            <a:r>
              <a:rPr lang="hr-HR" dirty="0" smtClean="0"/>
              <a:t>U virtualnim učionicama poštuju pravila pristojnoga ponašanja.</a:t>
            </a:r>
          </a:p>
          <a:p>
            <a:r>
              <a:rPr lang="hr-HR" dirty="0" smtClean="0"/>
              <a:t>Preuzimaju odgovornost za svoje učenje i ispunjavanje obaveza.</a:t>
            </a:r>
          </a:p>
          <a:p>
            <a:r>
              <a:rPr lang="hr-HR" dirty="0" smtClean="0"/>
              <a:t>Pitaju učitelje ako im nešto nije jasno.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359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POTEŠKOĆE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Poteškoće su očekivane.</a:t>
            </a:r>
          </a:p>
          <a:p>
            <a:r>
              <a:rPr lang="hr-HR" dirty="0" smtClean="0"/>
              <a:t>Poteškoće su normalne.</a:t>
            </a:r>
          </a:p>
          <a:p>
            <a:r>
              <a:rPr lang="hr-HR" dirty="0" smtClean="0"/>
              <a:t>Poteškoće će nas odvesti korak dalje – riješit ćemo ih i nešto iz njih naučiti.</a:t>
            </a:r>
          </a:p>
          <a:p>
            <a:r>
              <a:rPr lang="hr-HR" dirty="0" smtClean="0"/>
              <a:t>Škola (svi mi) će dati sve od sebe da vam pomogne u rješavanju svih poteškoća.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4293096"/>
            <a:ext cx="21907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77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OČEKIVANI ISHODI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Naučit ćemo sudjelovati u Nastavi na daljinu.</a:t>
            </a:r>
          </a:p>
          <a:p>
            <a:r>
              <a:rPr lang="hr-HR" dirty="0" smtClean="0"/>
              <a:t>Pomaknut ćemo osobne granice.</a:t>
            </a:r>
          </a:p>
          <a:p>
            <a:r>
              <a:rPr lang="hr-HR" dirty="0" smtClean="0"/>
              <a:t>Naučit ćemo da sami snosimo odgovornost za svoj napredak.</a:t>
            </a:r>
          </a:p>
          <a:p>
            <a:r>
              <a:rPr lang="hr-HR" dirty="0" smtClean="0"/>
              <a:t>Naučit ćemo organizirati svoje vrijeme.</a:t>
            </a:r>
          </a:p>
          <a:p>
            <a:r>
              <a:rPr lang="hr-HR" dirty="0" smtClean="0"/>
              <a:t>Usvojit ćemo nastavne sadržaje.</a:t>
            </a:r>
          </a:p>
          <a:p>
            <a:r>
              <a:rPr lang="hr-HR" dirty="0" smtClean="0"/>
              <a:t>Naučit ćemo da ne postoji nemoguće – ponekad samo malo zapnemo, ali sve riješimo.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326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  <a:sym typeface="Wingdings" panose="05000000000000000000" pitchFamily="2" charset="2"/>
              </a:rPr>
              <a:t>JAKO JE VAŽNO ZNATI: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PONOSNA SAM NA SVE NAS: VELIKE I MALE ŠTO U NAŠOJ ŠKOLI SUDJELUJU U NASTAVI NA DALJINU.</a:t>
            </a:r>
          </a:p>
          <a:p>
            <a:r>
              <a:rPr lang="hr-HR" dirty="0" smtClean="0"/>
              <a:t>JEDVA ČEKAM OPET VAS VIDJETI NA HODNICIMA NAŠE ŠKOLE!</a:t>
            </a:r>
          </a:p>
          <a:p>
            <a:r>
              <a:rPr lang="hr-HR" dirty="0" smtClean="0"/>
              <a:t>DO PONOVNOG SUSRETA – PIŠITE, JAVLJAJTE SE, UČITE, DRUŽITE SE, IZAĐITE U PRIRODU, BUDITE DJECA I DIŠITE PUNIM PLUĆIMA!!!</a:t>
            </a:r>
          </a:p>
          <a:p>
            <a:pPr algn="ctr"/>
            <a:r>
              <a:rPr lang="hr-HR" dirty="0" smtClean="0"/>
              <a:t>UŽIVAJTE U UČENJU!!! </a:t>
            </a:r>
            <a:r>
              <a:rPr lang="hr-HR" dirty="0" smtClean="0">
                <a:sym typeface="Wingdings" panose="05000000000000000000" pitchFamily="2" charset="2"/>
              </a:rPr>
              <a:t>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768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EDMODO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Naše virtualne učionice nalaze se na </a:t>
            </a:r>
            <a:r>
              <a:rPr lang="hr-HR" dirty="0" err="1" smtClean="0"/>
              <a:t>Edmodu</a:t>
            </a:r>
            <a:r>
              <a:rPr lang="hr-HR" dirty="0"/>
              <a:t>: </a:t>
            </a:r>
            <a:r>
              <a:rPr lang="hr-HR" dirty="0">
                <a:hlinkClick r:id="rId2"/>
              </a:rPr>
              <a:t>https://</a:t>
            </a:r>
            <a:r>
              <a:rPr lang="hr-HR" dirty="0" smtClean="0">
                <a:hlinkClick r:id="rId2"/>
              </a:rPr>
              <a:t>new.edmodo.com</a:t>
            </a:r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73016"/>
            <a:ext cx="276225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64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MOLIM REDARE DA OBRIŠU PLOČU!</a:t>
            </a:r>
            <a:endParaRPr lang="hr-HR" dirty="0">
              <a:solidFill>
                <a:schemeClr val="tx1"/>
              </a:solidFill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" y="1747044"/>
            <a:ext cx="6858000" cy="4572000"/>
          </a:xfrm>
        </p:spPr>
      </p:pic>
    </p:spTree>
    <p:extLst>
      <p:ext uri="{BB962C8B-B14F-4D97-AF65-F5344CB8AC3E}">
        <p14:creationId xmlns:p14="http://schemas.microsoft.com/office/powerpoint/2010/main" val="190332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POČETAK STVARNE NASTAVE NA DALJINU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SRIJEDU 18. 3. 2020. SLUŽBENO POČINJE OBAVEZNA NASTAVA NA DALJINU!</a:t>
            </a:r>
          </a:p>
          <a:p>
            <a:r>
              <a:rPr lang="hr-HR" dirty="0" smtClean="0"/>
              <a:t>Sve do sada bilo je testiranje virtualnih učionica i organizacije rada.</a:t>
            </a:r>
          </a:p>
          <a:p>
            <a:r>
              <a:rPr lang="hr-HR" dirty="0" smtClean="0"/>
              <a:t>Jesmo li spremni? Naravno.</a:t>
            </a:r>
          </a:p>
          <a:p>
            <a:r>
              <a:rPr lang="hr-HR" dirty="0" smtClean="0"/>
              <a:t>Krećemo korak po korak i zajedno učimo!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2686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TJEDAN OD 16. 3. DO 20. 3. 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A-SMJENA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b="1" dirty="0" smtClean="0">
                <a:solidFill>
                  <a:srgbClr val="FF0000"/>
                </a:solidFill>
              </a:rPr>
              <a:t>Pratimo redovan raspored sati koji ste dobili na početku školske godine, </a:t>
            </a:r>
            <a:r>
              <a:rPr lang="hr-HR" b="1" u="sng" dirty="0" smtClean="0">
                <a:solidFill>
                  <a:srgbClr val="FF0000"/>
                </a:solidFill>
              </a:rPr>
              <a:t>ne raspored na televiziji</a:t>
            </a:r>
            <a:r>
              <a:rPr lang="hr-HR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hr-HR" dirty="0" smtClean="0"/>
              <a:t>OVAJ TJEDAN RADIMO PREMA RASPOREDU A-SMJENE: </a:t>
            </a:r>
          </a:p>
          <a:p>
            <a:pPr marL="514350" indent="-514350">
              <a:buAutoNum type="alphaLcParenR"/>
            </a:pPr>
            <a:r>
              <a:rPr lang="hr-HR" dirty="0" smtClean="0"/>
              <a:t>Učenici od 1. do 4. razreda raspored jutarnje smjene.</a:t>
            </a:r>
          </a:p>
          <a:p>
            <a:pPr marL="514350" indent="-514350">
              <a:buAutoNum type="alphaLcParenR"/>
            </a:pPr>
            <a:r>
              <a:rPr lang="hr-HR" dirty="0" smtClean="0"/>
              <a:t>Učenici od 5. do 8. razreda raspored poslijepodnevne smjene.</a:t>
            </a:r>
          </a:p>
          <a:p>
            <a:pPr marL="514350" indent="-514350">
              <a:buAutoNum type="alphaLcParenR"/>
            </a:pPr>
            <a:r>
              <a:rPr lang="hr-HR" dirty="0" smtClean="0"/>
              <a:t>Učenici PŠ </a:t>
            </a:r>
            <a:r>
              <a:rPr lang="hr-HR" dirty="0" err="1" smtClean="0"/>
              <a:t>Prepolno</a:t>
            </a:r>
            <a:r>
              <a:rPr lang="hr-HR" dirty="0" smtClean="0"/>
              <a:t>: jutarnja smjena – učiteljica Ivana Kožić, poslijepodnevna smjena – učiteljica Ana Poldrugač</a:t>
            </a:r>
          </a:p>
          <a:p>
            <a:pPr marL="514350" indent="-514350">
              <a:buAutoNum type="alphaLcParenR"/>
            </a:pPr>
            <a:r>
              <a:rPr lang="hr-HR" dirty="0" smtClean="0"/>
              <a:t>PŠ Komin ne mijenja raspored jer stalno rade u jutarnjoj smjeni.</a:t>
            </a:r>
          </a:p>
          <a:p>
            <a:pPr marL="0" indent="0">
              <a:buNone/>
            </a:pPr>
            <a:r>
              <a:rPr lang="hr-HR" dirty="0" smtClean="0"/>
              <a:t>SLJEDEĆI TJEDAN PRATITE RASPORED B-SMJENE.</a:t>
            </a:r>
          </a:p>
        </p:txBody>
      </p:sp>
    </p:spTree>
    <p:extLst>
      <p:ext uri="{BB962C8B-B14F-4D97-AF65-F5344CB8AC3E}">
        <p14:creationId xmlns:p14="http://schemas.microsoft.com/office/powerpoint/2010/main" val="231965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1"/>
                </a:solidFill>
              </a:rPr>
              <a:t>OBJAVE NASTAVNOGA MATERIJALA I ROK ZA ODGOVOR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Učitelji svako jutro od 8 do 10 sati objavljuju nove nastavne sadržaje.</a:t>
            </a:r>
          </a:p>
          <a:p>
            <a:r>
              <a:rPr lang="hr-HR" dirty="0" smtClean="0"/>
              <a:t>Objavljuju se nastavni sadržaji za predmete toga dana.</a:t>
            </a:r>
          </a:p>
          <a:p>
            <a:r>
              <a:rPr lang="hr-HR" dirty="0"/>
              <a:t>Rok do kojega trebate nešto riješiti ili odgovoriti na objavu, određuje učitelj</a:t>
            </a:r>
            <a:r>
              <a:rPr lang="hr-HR" dirty="0" smtClean="0"/>
              <a:t>.</a:t>
            </a:r>
          </a:p>
          <a:p>
            <a:r>
              <a:rPr lang="hr-HR" dirty="0" smtClean="0"/>
              <a:t>Najkraći rok u kojemu učenici trebaju odgovoriti na objavu učitelja i riješiti zadatak je u roku 24 sata od objave.</a:t>
            </a:r>
          </a:p>
          <a:p>
            <a:r>
              <a:rPr lang="hr-HR" dirty="0" smtClean="0"/>
              <a:t>Najduži rok u kojemu učenici trebaju odgovoriti na objavu učitelja i riješiti zadatak je do sljedećega sata iz toga predmeta (po rasporedu).</a:t>
            </a:r>
          </a:p>
        </p:txBody>
      </p:sp>
    </p:spTree>
    <p:extLst>
      <p:ext uri="{BB962C8B-B14F-4D97-AF65-F5344CB8AC3E}">
        <p14:creationId xmlns:p14="http://schemas.microsoft.com/office/powerpoint/2010/main" val="299688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TELEVIZIJSKI PROGRAM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Na televiziji se prikazuju dva programa važna za naše učenike: </a:t>
            </a:r>
          </a:p>
          <a:p>
            <a:pPr marL="514350" indent="-514350">
              <a:buAutoNum type="alphaLcParenR"/>
            </a:pPr>
            <a:r>
              <a:rPr lang="hr-HR" dirty="0" smtClean="0"/>
              <a:t>za učenike od 1. do 4. razreda Škola na Trećem (HRT 3)</a:t>
            </a:r>
          </a:p>
          <a:p>
            <a:pPr marL="514350" indent="-514350">
              <a:buAutoNum type="alphaLcParenR"/>
            </a:pPr>
            <a:r>
              <a:rPr lang="hr-HR" dirty="0" smtClean="0"/>
              <a:t>za učenike od 5. do 8. razreda Škola za život (Sportska televizija)</a:t>
            </a:r>
          </a:p>
          <a:p>
            <a:r>
              <a:rPr lang="hr-HR" dirty="0" smtClean="0"/>
              <a:t>Ne morate pratiti televizijski program u vrijeme emitiranja – svi su sadržaji dostupni na </a:t>
            </a:r>
            <a:r>
              <a:rPr lang="hr-HR" dirty="0" err="1" smtClean="0"/>
              <a:t>YouTubeu</a:t>
            </a:r>
            <a:r>
              <a:rPr lang="hr-HR" dirty="0" smtClean="0"/>
              <a:t>.</a:t>
            </a:r>
          </a:p>
          <a:p>
            <a:r>
              <a:rPr lang="hr-HR" dirty="0" smtClean="0"/>
              <a:t>Kada učitelji budu željeli iskoristiti televizijske materijale Škole na Trećem ili Škole za život, objavit će uputu u </a:t>
            </a:r>
            <a:r>
              <a:rPr lang="hr-HR" dirty="0" err="1" smtClean="0"/>
              <a:t>Edmodu</a:t>
            </a:r>
            <a:r>
              <a:rPr lang="hr-HR" dirty="0" smtClean="0"/>
              <a:t> i staviti poveznicu preko koje ćete pristupiti tom sadržaju.</a:t>
            </a:r>
          </a:p>
        </p:txBody>
      </p:sp>
    </p:spTree>
    <p:extLst>
      <p:ext uri="{BB962C8B-B14F-4D97-AF65-F5344CB8AC3E}">
        <p14:creationId xmlns:p14="http://schemas.microsoft.com/office/powerpoint/2010/main" val="385501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NASTAVNI MATERIJALI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Nastavni materijali koje učitelji objavljuju imat će dužinu trajanja petnaestak minuta (otprilike).</a:t>
            </a:r>
          </a:p>
          <a:p>
            <a:r>
              <a:rPr lang="hr-HR" dirty="0" smtClean="0"/>
              <a:t>Učenici su obavezni pristupiti svim objavljenim nastavnim materijalima u svojim virtualnim učionicama.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075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IZOSTANAK UČENIKA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Ako učenik tijekom cijeloga dana ne </a:t>
            </a:r>
            <a:r>
              <a:rPr lang="hr-HR" smtClean="0"/>
              <a:t>pristupi </a:t>
            </a:r>
            <a:r>
              <a:rPr lang="hr-HR" smtClean="0"/>
              <a:t>virtualnoj </a:t>
            </a:r>
            <a:r>
              <a:rPr lang="hr-HR" dirty="0" smtClean="0"/>
              <a:t>učionici, razrednik bilježi izostanak učenika.</a:t>
            </a:r>
          </a:p>
          <a:p>
            <a:r>
              <a:rPr lang="hr-HR" dirty="0" smtClean="0"/>
              <a:t>Izostanak učenika roditelj je dužan opravdati.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519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DODATNA NASTAVA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Učitelji će dodavati sadržaje za dodatnu nastavu.</a:t>
            </a:r>
          </a:p>
          <a:p>
            <a:r>
              <a:rPr lang="hr-HR" dirty="0" smtClean="0"/>
              <a:t>Nekoliko je mogućnosti:</a:t>
            </a:r>
          </a:p>
          <a:p>
            <a:pPr marL="514350" indent="-514350">
              <a:buAutoNum type="alphaLcParenR"/>
            </a:pPr>
            <a:r>
              <a:rPr lang="hr-HR" dirty="0" smtClean="0"/>
              <a:t>Komunicirat će s učenicima kao i do sada – </a:t>
            </a:r>
            <a:r>
              <a:rPr lang="hr-HR" dirty="0" err="1" smtClean="0"/>
              <a:t>emailom</a:t>
            </a:r>
            <a:r>
              <a:rPr lang="hr-HR" dirty="0" smtClean="0"/>
              <a:t> ili nekim uhodanim virtualnim putem.</a:t>
            </a:r>
          </a:p>
          <a:p>
            <a:pPr marL="514350" indent="-514350">
              <a:buAutoNum type="alphaLcParenR"/>
            </a:pPr>
            <a:r>
              <a:rPr lang="hr-HR" dirty="0" smtClean="0"/>
              <a:t>Otvorit će podgrupu u razrednom odjelu u virtualnoj učionici te će u nju dodati učenike koji pohađaju dodatnu nastavu.</a:t>
            </a:r>
          </a:p>
          <a:p>
            <a:pPr marL="514350" indent="-514350">
              <a:buAutoNum type="alphaLcParenR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7079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150</TotalTime>
  <Words>912</Words>
  <Application>Microsoft Office PowerPoint</Application>
  <PresentationFormat>Prikaz na zaslonu (4:3)</PresentationFormat>
  <Paragraphs>97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Bogatstvo</vt:lpstr>
      <vt:lpstr>NASTAVA NA DALJINU 17. 3. 2020.</vt:lpstr>
      <vt:lpstr>EDMODO</vt:lpstr>
      <vt:lpstr>POČETAK STVARNE NASTAVE NA DALJINU</vt:lpstr>
      <vt:lpstr>TJEDAN OD 16. 3. DO 20. 3.  A-SMJENA</vt:lpstr>
      <vt:lpstr>OBJAVE NASTAVNOGA MATERIJALA I ROK ZA ODGOVOR</vt:lpstr>
      <vt:lpstr>TELEVIZIJSKI PROGRAM</vt:lpstr>
      <vt:lpstr>NASTAVNI MATERIJALI</vt:lpstr>
      <vt:lpstr>IZOSTANAK UČENIKA</vt:lpstr>
      <vt:lpstr>DODATNA NASTAVA</vt:lpstr>
      <vt:lpstr>DOPUNSKA NASTAVA</vt:lpstr>
      <vt:lpstr>IZVANNASTAVNE AKTIVNOSTI</vt:lpstr>
      <vt:lpstr>KOMUNIKACIJA</vt:lpstr>
      <vt:lpstr>UČITELJI</vt:lpstr>
      <vt:lpstr>RODITELJI/STARATELJI</vt:lpstr>
      <vt:lpstr>UČENICI RAZREDNE NASTAVE  (1. – 4. RAZRED)</vt:lpstr>
      <vt:lpstr>UČENICI PREDMETNE NASTAVE  (5. – 8. razred)</vt:lpstr>
      <vt:lpstr>POTEŠKOĆE</vt:lpstr>
      <vt:lpstr>OČEKIVANI ISHODI</vt:lpstr>
      <vt:lpstr>JAKO JE VAŽNO ZNATI:</vt:lpstr>
      <vt:lpstr>MOLIM REDARE DA OBRIŠU PLOČU!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NASTAVA NA DALJINU</dc:title>
  <dc:creator>Gordana</dc:creator>
  <cp:lastModifiedBy>Gordana</cp:lastModifiedBy>
  <cp:revision>22</cp:revision>
  <cp:lastPrinted>2020-03-17T17:10:00Z</cp:lastPrinted>
  <dcterms:created xsi:type="dcterms:W3CDTF">2020-03-17T14:21:30Z</dcterms:created>
  <dcterms:modified xsi:type="dcterms:W3CDTF">2020-03-17T17:17:50Z</dcterms:modified>
</cp:coreProperties>
</file>