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4" r:id="rId10"/>
    <p:sldId id="269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4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1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29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45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54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34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546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68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88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22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98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9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8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6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85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1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753365-D526-478A-97FA-D8D683DCC3D2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06A534-F3D1-4776-B615-E6FE6F62A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CA562D-8DA7-4372-8D17-4E4C33339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latin typeface="Arial Black" panose="020B0A04020102020204" pitchFamily="34" charset="0"/>
              </a:rPr>
              <a:t>Easter</a:t>
            </a:r>
            <a:r>
              <a:rPr lang="hr-HR" dirty="0">
                <a:latin typeface="Arial Black" panose="020B0A04020102020204" pitchFamily="34" charset="0"/>
              </a:rPr>
              <a:t> </a:t>
            </a:r>
            <a:r>
              <a:rPr lang="hr-HR" dirty="0" err="1">
                <a:latin typeface="Arial Black" panose="020B0A04020102020204" pitchFamily="34" charset="0"/>
              </a:rPr>
              <a:t>traditions</a:t>
            </a:r>
            <a:r>
              <a:rPr lang="hr-HR" dirty="0">
                <a:latin typeface="Arial Black" panose="020B0A04020102020204" pitchFamily="34" charset="0"/>
              </a:rPr>
              <a:t> </a:t>
            </a:r>
            <a:r>
              <a:rPr lang="hr-HR" dirty="0" err="1">
                <a:latin typeface="Arial Black" panose="020B0A04020102020204" pitchFamily="34" charset="0"/>
              </a:rPr>
              <a:t>in</a:t>
            </a:r>
            <a:r>
              <a:rPr lang="hr-HR" dirty="0">
                <a:latin typeface="Arial Black" panose="020B0A04020102020204" pitchFamily="34" charset="0"/>
              </a:rPr>
              <a:t> Sveti Ivan Zelina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9327A5-782B-4D3B-91FD-48E9B2A69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Slika na kojoj se prikazuje na zatvorenom, stol, hrana, tanjur&#10;&#10;Opis je automatski generiran">
            <a:extLst>
              <a:ext uri="{FF2B5EF4-FFF2-40B4-BE49-F238E27FC236}">
                <a16:creationId xmlns:a16="http://schemas.microsoft.com/office/drawing/2014/main" id="{6C15E862-A26D-4C8E-83FE-426FEF75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>
          <a:xfrm>
            <a:off x="8707121" y="2476267"/>
            <a:ext cx="3012040" cy="39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175D9-315A-4895-8361-FDF04A76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Some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traditions</a:t>
            </a:r>
            <a:r>
              <a:rPr lang="hr-HR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2A9B3F-0E7C-42B3-9971-A5D56969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29" y="2440760"/>
            <a:ext cx="6024058" cy="3416300"/>
          </a:xfrm>
        </p:spPr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game </a:t>
            </a:r>
            <a:r>
              <a:rPr lang="hr-HR" dirty="0" err="1"/>
              <a:t>of</a:t>
            </a:r>
            <a:r>
              <a:rPr lang="hr-HR" dirty="0"/>
              <a:t> „Tuckanje”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pick</a:t>
            </a:r>
            <a:r>
              <a:rPr lang="hr-HR" dirty="0"/>
              <a:t> </a:t>
            </a:r>
            <a:r>
              <a:rPr lang="hr-HR" dirty="0" err="1"/>
              <a:t>yourself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egg</a:t>
            </a:r>
            <a:r>
              <a:rPr lang="hr-HR" dirty="0"/>
              <a:t>.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opponent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whom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fight</a:t>
            </a:r>
            <a:r>
              <a:rPr lang="hr-HR" dirty="0"/>
              <a:t>. You hit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eggs</a:t>
            </a:r>
            <a:r>
              <a:rPr lang="hr-HR" dirty="0"/>
              <a:t> </a:t>
            </a:r>
            <a:r>
              <a:rPr lang="hr-HR" dirty="0" err="1"/>
              <a:t>against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whose</a:t>
            </a:r>
            <a:r>
              <a:rPr lang="hr-HR" dirty="0"/>
              <a:t> </a:t>
            </a:r>
            <a:r>
              <a:rPr lang="hr-HR" dirty="0" err="1"/>
              <a:t>egg</a:t>
            </a:r>
            <a:r>
              <a:rPr lang="hr-HR" dirty="0"/>
              <a:t> </a:t>
            </a:r>
            <a:r>
              <a:rPr lang="hr-HR" dirty="0" err="1"/>
              <a:t>remains</a:t>
            </a:r>
            <a:r>
              <a:rPr lang="hr-HR" dirty="0"/>
              <a:t> </a:t>
            </a:r>
            <a:r>
              <a:rPr lang="hr-HR" dirty="0" err="1"/>
              <a:t>intact</a:t>
            </a:r>
            <a:r>
              <a:rPr lang="hr-HR" dirty="0"/>
              <a:t> </a:t>
            </a:r>
            <a:r>
              <a:rPr lang="hr-HR" dirty="0" err="1"/>
              <a:t>wins</a:t>
            </a:r>
            <a:r>
              <a:rPr lang="hr-HR" dirty="0"/>
              <a:t>. </a:t>
            </a:r>
            <a:r>
              <a:rPr lang="hr-HR" dirty="0" err="1"/>
              <a:t>It’s</a:t>
            </a:r>
            <a:r>
              <a:rPr lang="hr-HR" dirty="0"/>
              <a:t> a </a:t>
            </a:r>
            <a:r>
              <a:rPr lang="hr-HR" dirty="0" err="1"/>
              <a:t>fun</a:t>
            </a:r>
            <a:r>
              <a:rPr lang="hr-HR" dirty="0"/>
              <a:t> time for </a:t>
            </a:r>
            <a:r>
              <a:rPr lang="hr-HR" dirty="0" err="1"/>
              <a:t>everyone,especially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kids</a:t>
            </a:r>
            <a:r>
              <a:rPr lang="hr-HR" dirty="0"/>
              <a:t>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E49AD74-EF92-4BAF-913C-03EB9D6D1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00" y="4148045"/>
            <a:ext cx="3645516" cy="2465639"/>
          </a:xfrm>
          <a:prstGeom prst="rect">
            <a:avLst/>
          </a:prstGeom>
        </p:spPr>
      </p:pic>
      <p:pic>
        <p:nvPicPr>
          <p:cNvPr id="5" name="Picture 6" descr="A picture containing outdoor, smoke, standing, steam&#10;&#10;Description automatically generated">
            <a:extLst>
              <a:ext uri="{FF2B5EF4-FFF2-40B4-BE49-F238E27FC236}">
                <a16:creationId xmlns:a16="http://schemas.microsoft.com/office/drawing/2014/main" id="{14F1539F-207A-4C81-A791-7BAE2E71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15" y="3866183"/>
            <a:ext cx="4331519" cy="274750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FB63B89-8A34-45C1-8B14-63B96E55F2CC}"/>
              </a:ext>
            </a:extLst>
          </p:cNvPr>
          <p:cNvSpPr/>
          <p:nvPr/>
        </p:nvSpPr>
        <p:spPr>
          <a:xfrm>
            <a:off x="7461115" y="2532266"/>
            <a:ext cx="3815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holiday</a:t>
            </a:r>
            <a:r>
              <a:rPr lang="hr-HR" dirty="0"/>
              <a:t> home </a:t>
            </a:r>
            <a:r>
              <a:rPr lang="hr-HR" dirty="0" err="1"/>
              <a:t>go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to </a:t>
            </a:r>
            <a:r>
              <a:rPr lang="hr-HR" dirty="0" err="1"/>
              <a:t>light</a:t>
            </a:r>
            <a:r>
              <a:rPr lang="hr-HR" dirty="0"/>
              <a:t> a </a:t>
            </a:r>
            <a:r>
              <a:rPr lang="hr-HR" dirty="0" err="1"/>
              <a:t>bonfire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0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BB5A4-7987-4E2C-BDEF-50611E3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809895"/>
            <a:ext cx="8761413" cy="706964"/>
          </a:xfrm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Some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house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decorations</a:t>
            </a:r>
            <a:endParaRPr lang="hr-H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zervirano mjesto sadržaja 4" descr="Slika na kojoj se prikazuje na zatvorenom, cvijet, stol, vaza&#10;&#10;Opis je automatski generiran">
            <a:extLst>
              <a:ext uri="{FF2B5EF4-FFF2-40B4-BE49-F238E27FC236}">
                <a16:creationId xmlns:a16="http://schemas.microsoft.com/office/drawing/2014/main" id="{96F8BBF1-8657-4389-870B-627A579FB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5" y="1680632"/>
            <a:ext cx="2678165" cy="4763500"/>
          </a:xfrm>
        </p:spPr>
      </p:pic>
      <p:pic>
        <p:nvPicPr>
          <p:cNvPr id="7" name="Slika 6" descr="Slika na kojoj se prikazuje na zatvorenom, cvijet, malo, stol&#10;&#10;Opis je automatski generiran">
            <a:extLst>
              <a:ext uri="{FF2B5EF4-FFF2-40B4-BE49-F238E27FC236}">
                <a16:creationId xmlns:a16="http://schemas.microsoft.com/office/drawing/2014/main" id="{39CDBD4B-27BA-41A7-A6C4-334EDF7E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18" y="213929"/>
            <a:ext cx="2803591" cy="6230203"/>
          </a:xfrm>
          <a:prstGeom prst="rect">
            <a:avLst/>
          </a:prstGeom>
        </p:spPr>
      </p:pic>
      <p:pic>
        <p:nvPicPr>
          <p:cNvPr id="9" name="Slika 8" descr="Slika na kojoj se prikazuje na zatvorenom, cvijet, stol, živo&#10;&#10;Opis je automatski generiran">
            <a:extLst>
              <a:ext uri="{FF2B5EF4-FFF2-40B4-BE49-F238E27FC236}">
                <a16:creationId xmlns:a16="http://schemas.microsoft.com/office/drawing/2014/main" id="{85B3F387-A794-41E1-8948-AF50519C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076848"/>
            <a:ext cx="3275463" cy="43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2B986D-CA16-47AF-8CCE-0FA7F4C71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619" y="497149"/>
            <a:ext cx="7705817" cy="4128117"/>
          </a:xfrm>
        </p:spPr>
        <p:txBody>
          <a:bodyPr/>
          <a:lstStyle/>
          <a:p>
            <a:pPr algn="ctr"/>
            <a:br>
              <a:rPr lang="hr-HR" sz="15000" b="1" dirty="0">
                <a:latin typeface="Arial Rounded MT Bold" panose="020F0704030504030204" pitchFamily="34" charset="0"/>
              </a:rPr>
            </a:br>
            <a:r>
              <a:rPr lang="hr-HR" sz="15000" b="1" dirty="0" err="1">
                <a:latin typeface="Arial Rounded MT Bold" panose="020F0704030504030204" pitchFamily="34" charset="0"/>
              </a:rPr>
              <a:t>The</a:t>
            </a:r>
            <a:r>
              <a:rPr lang="hr-HR" sz="15000" b="1" dirty="0">
                <a:latin typeface="Arial Rounded MT Bold" panose="020F0704030504030204" pitchFamily="34" charset="0"/>
              </a:rPr>
              <a:t> </a:t>
            </a:r>
            <a:r>
              <a:rPr lang="hr-HR" sz="15000" b="1" dirty="0" err="1">
                <a:latin typeface="Arial Rounded MT Bold" panose="020F0704030504030204" pitchFamily="34" charset="0"/>
              </a:rPr>
              <a:t>end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022694-002D-4D0E-AF1C-452108897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721" y="5499431"/>
            <a:ext cx="4635500" cy="861420"/>
          </a:xfrm>
        </p:spPr>
        <p:txBody>
          <a:bodyPr/>
          <a:lstStyle/>
          <a:p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 :  </a:t>
            </a:r>
          </a:p>
          <a:p>
            <a:r>
              <a:rPr lang="hr-HR" dirty="0" err="1"/>
              <a:t>matija</a:t>
            </a:r>
            <a:r>
              <a:rPr lang="hr-HR" dirty="0"/>
              <a:t> </a:t>
            </a:r>
            <a:r>
              <a:rPr lang="hr-HR" dirty="0" err="1"/>
              <a:t>miklečić</a:t>
            </a:r>
            <a:r>
              <a:rPr lang="hr-HR" dirty="0"/>
              <a:t> 8.d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E9655F5-8A34-4CEB-9A7B-9B502792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9" y="3513727"/>
            <a:ext cx="4459031" cy="33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7099B-8319-4C38-BEB9-18399593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33" y="399494"/>
            <a:ext cx="7506487" cy="1127464"/>
          </a:xfrm>
        </p:spPr>
        <p:txBody>
          <a:bodyPr/>
          <a:lstStyle/>
          <a:p>
            <a:br>
              <a:rPr lang="hr-HR" dirty="0"/>
            </a:br>
            <a:r>
              <a:rPr lang="hr-HR" sz="2400" b="1" dirty="0" err="1"/>
              <a:t>Hello</a:t>
            </a:r>
            <a:r>
              <a:rPr lang="hr-HR" sz="2400" b="1" dirty="0"/>
              <a:t>! My </a:t>
            </a:r>
            <a:r>
              <a:rPr lang="hr-HR" sz="2400" b="1" dirty="0" err="1"/>
              <a:t>name</a:t>
            </a:r>
            <a:r>
              <a:rPr lang="hr-HR" sz="2400" b="1" dirty="0"/>
              <a:t> </a:t>
            </a:r>
            <a:r>
              <a:rPr lang="hr-HR" sz="2400" b="1" dirty="0" err="1"/>
              <a:t>is</a:t>
            </a:r>
            <a:r>
              <a:rPr lang="hr-HR" sz="2400" b="1" dirty="0"/>
              <a:t> Matija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I’ll</a:t>
            </a:r>
            <a:r>
              <a:rPr lang="hr-HR" sz="2400" b="1" dirty="0"/>
              <a:t> </a:t>
            </a:r>
            <a:r>
              <a:rPr lang="hr-HR" sz="2400" b="1" dirty="0" err="1"/>
              <a:t>tell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how </a:t>
            </a:r>
            <a:r>
              <a:rPr lang="hr-HR" sz="2400" b="1" dirty="0" err="1"/>
              <a:t>we</a:t>
            </a:r>
            <a:r>
              <a:rPr lang="hr-HR" sz="2400" b="1" dirty="0"/>
              <a:t> </a:t>
            </a:r>
            <a:r>
              <a:rPr lang="hr-HR" sz="2400" b="1" dirty="0" err="1"/>
              <a:t>celebrate</a:t>
            </a:r>
            <a:r>
              <a:rPr lang="hr-HR" sz="2400" b="1" dirty="0"/>
              <a:t> </a:t>
            </a:r>
            <a:r>
              <a:rPr lang="hr-HR" sz="2400" b="1" dirty="0" err="1"/>
              <a:t>Easter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my</a:t>
            </a:r>
            <a:r>
              <a:rPr lang="hr-HR" sz="2400" b="1" dirty="0"/>
              <a:t> </a:t>
            </a:r>
            <a:r>
              <a:rPr lang="hr-HR" sz="2400" b="1" dirty="0" err="1"/>
              <a:t>family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my</a:t>
            </a:r>
            <a:r>
              <a:rPr lang="hr-HR" sz="2400" b="1" dirty="0"/>
              <a:t> </a:t>
            </a:r>
            <a:r>
              <a:rPr lang="hr-HR" sz="2400" b="1" dirty="0" err="1"/>
              <a:t>town</a:t>
            </a:r>
            <a:r>
              <a:rPr lang="hr-HR" sz="2400" b="1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FC4284-32F2-41F0-9BFB-43BA4E59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117" y="3145759"/>
            <a:ext cx="5605000" cy="3436398"/>
          </a:xfrm>
        </p:spPr>
        <p:txBody>
          <a:bodyPr/>
          <a:lstStyle/>
          <a:p>
            <a:r>
              <a:rPr lang="hr-HR" dirty="0"/>
              <a:t>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couple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years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tourists</a:t>
            </a:r>
            <a:r>
              <a:rPr lang="hr-HR" dirty="0"/>
              <a:t> </a:t>
            </a:r>
            <a:r>
              <a:rPr lang="hr-HR" dirty="0" err="1"/>
              <a:t>visit</a:t>
            </a:r>
            <a:r>
              <a:rPr lang="hr-HR" dirty="0"/>
              <a:t> Sveti Ivan Zelina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holidays</a:t>
            </a:r>
            <a:r>
              <a:rPr lang="hr-HR" dirty="0"/>
              <a:t> </a:t>
            </a:r>
          </a:p>
          <a:p>
            <a:r>
              <a:rPr lang="hr-HR" dirty="0"/>
              <a:t>My </a:t>
            </a:r>
            <a:r>
              <a:rPr lang="hr-HR" dirty="0" err="1"/>
              <a:t>town</a:t>
            </a:r>
            <a:r>
              <a:rPr lang="hr-HR" dirty="0"/>
              <a:t> Sveti Ivan Zelina </a:t>
            </a:r>
            <a:r>
              <a:rPr lang="hr-HR" dirty="0" err="1"/>
              <a:t>gets</a:t>
            </a:r>
            <a:r>
              <a:rPr lang="hr-HR" dirty="0"/>
              <a:t> </a:t>
            </a:r>
            <a:r>
              <a:rPr lang="hr-HR" dirty="0" err="1"/>
              <a:t>decorated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one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egg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middle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square</a:t>
            </a:r>
            <a:r>
              <a:rPr lang="hr-HR" dirty="0"/>
              <a:t> </a:t>
            </a:r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organize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egg</a:t>
            </a:r>
            <a:r>
              <a:rPr lang="hr-HR" dirty="0"/>
              <a:t> </a:t>
            </a:r>
            <a:r>
              <a:rPr lang="hr-HR" dirty="0" err="1"/>
              <a:t>hunt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square</a:t>
            </a:r>
            <a:r>
              <a:rPr lang="hr-HR" dirty="0"/>
              <a:t> </a:t>
            </a:r>
          </a:p>
        </p:txBody>
      </p:sp>
      <p:pic>
        <p:nvPicPr>
          <p:cNvPr id="6" name="Slika 5" descr="Slika na kojoj se prikazuje trava, na otvorenom, park, polje&#10;&#10;Opis je automatski generiran">
            <a:extLst>
              <a:ext uri="{FF2B5EF4-FFF2-40B4-BE49-F238E27FC236}">
                <a16:creationId xmlns:a16="http://schemas.microsoft.com/office/drawing/2014/main" id="{B5323D9F-3519-42FE-85F6-E39610383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20" y="1205626"/>
            <a:ext cx="3796656" cy="5513141"/>
          </a:xfrm>
          <a:prstGeom prst="rect">
            <a:avLst/>
          </a:prstGeom>
        </p:spPr>
      </p:pic>
      <p:pic>
        <p:nvPicPr>
          <p:cNvPr id="7" name="Slika 6" descr="Slika na kojoj se prikazuje trava, na otvorenom, životinja, sisavac&#10;&#10;Opis je automatski generiran">
            <a:extLst>
              <a:ext uri="{FF2B5EF4-FFF2-40B4-BE49-F238E27FC236}">
                <a16:creationId xmlns:a16="http://schemas.microsoft.com/office/drawing/2014/main" id="{F5D3810D-4BED-44EC-87CE-7E42640E7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62196"/>
            <a:ext cx="2404117" cy="29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F0E6C0-B05D-41DB-A5CF-64AD933A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Lent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BD9C37-6BC4-4566-91B1-87CEAC01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0" y="2491543"/>
            <a:ext cx="7722715" cy="3416300"/>
          </a:xfrm>
        </p:spPr>
        <p:txBody>
          <a:bodyPr/>
          <a:lstStyle/>
          <a:p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Lent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fasts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Friday</a:t>
            </a:r>
            <a:r>
              <a:rPr lang="hr-HR" dirty="0"/>
              <a:t> </a:t>
            </a:r>
          </a:p>
          <a:p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Lent</a:t>
            </a:r>
            <a:r>
              <a:rPr lang="hr-HR" dirty="0"/>
              <a:t> </a:t>
            </a:r>
            <a:r>
              <a:rPr lang="hr-HR" dirty="0" err="1"/>
              <a:t>starts,we</a:t>
            </a:r>
            <a:r>
              <a:rPr lang="hr-HR" dirty="0"/>
              <a:t> set </a:t>
            </a:r>
            <a:r>
              <a:rPr lang="hr-HR" dirty="0" err="1"/>
              <a:t>ourselves</a:t>
            </a:r>
            <a:r>
              <a:rPr lang="hr-HR" dirty="0"/>
              <a:t> a </a:t>
            </a:r>
            <a:r>
              <a:rPr lang="hr-HR" dirty="0" err="1"/>
              <a:t>goal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on </a:t>
            </a:r>
            <a:r>
              <a:rPr lang="hr-HR" dirty="0" err="1"/>
              <a:t>something</a:t>
            </a:r>
            <a:r>
              <a:rPr lang="hr-HR" dirty="0"/>
              <a:t>-  I </a:t>
            </a:r>
            <a:r>
              <a:rPr lang="hr-HR" dirty="0" err="1"/>
              <a:t>gave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on </a:t>
            </a:r>
            <a:r>
              <a:rPr lang="hr-HR" dirty="0" err="1"/>
              <a:t>carbonated</a:t>
            </a:r>
            <a:r>
              <a:rPr lang="hr-HR" dirty="0"/>
              <a:t> </a:t>
            </a:r>
            <a:r>
              <a:rPr lang="hr-HR" dirty="0" err="1"/>
              <a:t>drinks</a:t>
            </a:r>
            <a:r>
              <a:rPr lang="hr-HR" dirty="0"/>
              <a:t> </a:t>
            </a:r>
          </a:p>
          <a:p>
            <a:r>
              <a:rPr lang="hr-HR" dirty="0"/>
              <a:t>My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sticks</a:t>
            </a:r>
            <a:r>
              <a:rPr lang="hr-HR" dirty="0"/>
              <a:t> to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tradition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Christians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do </a:t>
            </a:r>
            <a:r>
              <a:rPr lang="hr-HR" dirty="0" err="1"/>
              <a:t>the</a:t>
            </a:r>
            <a:r>
              <a:rPr lang="hr-HR" dirty="0"/>
              <a:t> same.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A08AE3-FDC3-497F-9985-BC672AD6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81" y="3840760"/>
            <a:ext cx="3808520" cy="273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97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02153-5BC1-4D39-8077-240FC937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Palm </a:t>
            </a:r>
            <a:r>
              <a:rPr lang="hr-HR" dirty="0" err="1"/>
              <a:t>Sunday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C42241-1506-4CD0-BFB2-5493E259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93" y="2389647"/>
            <a:ext cx="6935942" cy="3699646"/>
          </a:xfrm>
        </p:spPr>
        <p:txBody>
          <a:bodyPr>
            <a:normAutofit/>
          </a:bodyPr>
          <a:lstStyle/>
          <a:p>
            <a:r>
              <a:rPr lang="hr-HR" dirty="0"/>
              <a:t>On Palm </a:t>
            </a:r>
            <a:r>
              <a:rPr lang="hr-HR" dirty="0" err="1"/>
              <a:t>Sunday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olive</a:t>
            </a:r>
            <a:r>
              <a:rPr lang="hr-HR" dirty="0"/>
              <a:t> </a:t>
            </a:r>
            <a:r>
              <a:rPr lang="hr-HR" dirty="0" err="1"/>
              <a:t>branch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brought</a:t>
            </a:r>
            <a:r>
              <a:rPr lang="hr-HR" dirty="0"/>
              <a:t> to </a:t>
            </a:r>
            <a:r>
              <a:rPr lang="hr-HR" dirty="0" err="1"/>
              <a:t>Mass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don’t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palms,so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dirty="0" err="1"/>
              <a:t>cornelian</a:t>
            </a:r>
            <a:r>
              <a:rPr lang="hr-HR" dirty="0"/>
              <a:t> </a:t>
            </a:r>
            <a:r>
              <a:rPr lang="hr-HR" dirty="0" err="1"/>
              <a:t>cherry</a:t>
            </a:r>
            <a:r>
              <a:rPr lang="hr-HR" dirty="0"/>
              <a:t> </a:t>
            </a:r>
            <a:r>
              <a:rPr lang="hr-HR" dirty="0" err="1"/>
              <a:t>branches</a:t>
            </a:r>
            <a:r>
              <a:rPr lang="hr-HR" dirty="0"/>
              <a:t> to </a:t>
            </a:r>
            <a:r>
              <a:rPr lang="hr-HR" dirty="0" err="1"/>
              <a:t>Mass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blessed</a:t>
            </a:r>
            <a:r>
              <a:rPr lang="hr-HR" dirty="0"/>
              <a:t> </a:t>
            </a:r>
            <a:r>
              <a:rPr lang="hr-HR" dirty="0" err="1"/>
              <a:t>instead</a:t>
            </a:r>
            <a:r>
              <a:rPr lang="hr-HR" dirty="0"/>
              <a:t> </a:t>
            </a:r>
          </a:p>
          <a:p>
            <a:r>
              <a:rPr lang="hr-HR" dirty="0"/>
              <a:t>In front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church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buy</a:t>
            </a:r>
            <a:r>
              <a:rPr lang="hr-HR" dirty="0"/>
              <a:t> </a:t>
            </a:r>
            <a:r>
              <a:rPr lang="hr-HR" dirty="0" err="1"/>
              <a:t>olive</a:t>
            </a:r>
            <a:r>
              <a:rPr lang="hr-HR" dirty="0"/>
              <a:t> </a:t>
            </a:r>
            <a:r>
              <a:rPr lang="hr-HR" dirty="0" err="1"/>
              <a:t>branches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blessed</a:t>
            </a:r>
            <a:r>
              <a:rPr lang="hr-HR" dirty="0"/>
              <a:t> </a:t>
            </a:r>
          </a:p>
          <a:p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Mass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branches</a:t>
            </a:r>
            <a:r>
              <a:rPr lang="hr-HR" dirty="0"/>
              <a:t> home </a:t>
            </a:r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keep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vase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flowers</a:t>
            </a:r>
            <a:endParaRPr lang="hr-HR" dirty="0"/>
          </a:p>
          <a:p>
            <a:r>
              <a:rPr lang="hr-HR" dirty="0"/>
              <a:t>On Palm </a:t>
            </a:r>
            <a:r>
              <a:rPr lang="hr-HR" dirty="0" err="1"/>
              <a:t>Sunday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sometimes</a:t>
            </a:r>
            <a:r>
              <a:rPr lang="hr-HR" dirty="0"/>
              <a:t> </a:t>
            </a:r>
            <a:r>
              <a:rPr lang="hr-HR" dirty="0" err="1"/>
              <a:t>visit</a:t>
            </a:r>
            <a:r>
              <a:rPr lang="hr-HR" dirty="0"/>
              <a:t> Marija Bistrica, </a:t>
            </a:r>
            <a:r>
              <a:rPr lang="hr-HR" dirty="0" err="1"/>
              <a:t>Croatia’s</a:t>
            </a:r>
            <a:r>
              <a:rPr lang="hr-HR" dirty="0"/>
              <a:t> </a:t>
            </a:r>
            <a:r>
              <a:rPr lang="hr-HR" dirty="0" err="1"/>
              <a:t>biggest</a:t>
            </a:r>
            <a:r>
              <a:rPr lang="hr-HR" dirty="0"/>
              <a:t> Marian </a:t>
            </a:r>
            <a:r>
              <a:rPr lang="hr-HR" dirty="0" err="1"/>
              <a:t>shrine,which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close</a:t>
            </a:r>
            <a:r>
              <a:rPr lang="hr-HR" dirty="0"/>
              <a:t> </a:t>
            </a:r>
            <a:r>
              <a:rPr lang="hr-HR" dirty="0" err="1"/>
              <a:t>vicinity</a:t>
            </a:r>
            <a:r>
              <a:rPr lang="hr-HR" dirty="0"/>
              <a:t> to </a:t>
            </a:r>
            <a:r>
              <a:rPr lang="hr-HR" dirty="0" err="1"/>
              <a:t>us</a:t>
            </a:r>
            <a:r>
              <a:rPr lang="hr-HR" dirty="0"/>
              <a:t> (20 km)</a:t>
            </a:r>
          </a:p>
          <a:p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take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procession</a:t>
            </a:r>
            <a:r>
              <a:rPr lang="hr-HR" dirty="0"/>
              <a:t> </a:t>
            </a:r>
          </a:p>
        </p:txBody>
      </p:sp>
      <p:pic>
        <p:nvPicPr>
          <p:cNvPr id="6" name="Slika 5" descr="Slika na kojoj se prikazuje zgrada, na otvorenom, cesta, osoba&#10;&#10;Opis je automatski generiran">
            <a:extLst>
              <a:ext uri="{FF2B5EF4-FFF2-40B4-BE49-F238E27FC236}">
                <a16:creationId xmlns:a16="http://schemas.microsoft.com/office/drawing/2014/main" id="{3475179F-53EB-4569-B73B-AE19E9B5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29" y="3980984"/>
            <a:ext cx="3956312" cy="2647238"/>
          </a:xfrm>
          <a:prstGeom prst="rect">
            <a:avLst/>
          </a:prstGeom>
        </p:spPr>
      </p:pic>
      <p:pic>
        <p:nvPicPr>
          <p:cNvPr id="8" name="Slika 7" descr="Slika na kojoj se prikazuje osoba, na otvorenom, zgrada, ljudi&#10;&#10;Opis je automatski generiran">
            <a:extLst>
              <a:ext uri="{FF2B5EF4-FFF2-40B4-BE49-F238E27FC236}">
                <a16:creationId xmlns:a16="http://schemas.microsoft.com/office/drawing/2014/main" id="{E61CB0C5-3DCF-4BAC-A543-02180DA1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87" y="973668"/>
            <a:ext cx="4075254" cy="22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F5009-5183-4875-BBCB-885EDCC1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Holy </a:t>
            </a:r>
            <a:r>
              <a:rPr lang="hr-HR" dirty="0" err="1"/>
              <a:t>Thursday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46C22-3B97-4D42-8352-82CF95B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" y="2479212"/>
            <a:ext cx="9645368" cy="4028119"/>
          </a:xfrm>
        </p:spPr>
        <p:txBody>
          <a:bodyPr/>
          <a:lstStyle/>
          <a:p>
            <a:r>
              <a:rPr lang="hr-HR" dirty="0"/>
              <a:t>On Holy </a:t>
            </a:r>
            <a:r>
              <a:rPr lang="hr-HR" dirty="0" err="1"/>
              <a:t>Thursday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evening</a:t>
            </a:r>
            <a:r>
              <a:rPr lang="hr-HR" dirty="0"/>
              <a:t> </a:t>
            </a:r>
            <a:r>
              <a:rPr lang="hr-HR" dirty="0" err="1"/>
              <a:t>Mass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memory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Supper</a:t>
            </a:r>
            <a:r>
              <a:rPr lang="hr-HR" dirty="0"/>
              <a:t> </a:t>
            </a:r>
          </a:p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holidays</a:t>
            </a:r>
            <a:r>
              <a:rPr lang="hr-HR" dirty="0"/>
              <a:t> start on Holy </a:t>
            </a:r>
            <a:r>
              <a:rPr lang="hr-HR" dirty="0" err="1"/>
              <a:t>Friday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week</a:t>
            </a:r>
            <a:r>
              <a:rPr lang="hr-HR" dirty="0"/>
              <a:t>. </a:t>
            </a:r>
          </a:p>
          <a:p>
            <a:r>
              <a:rPr lang="hr-HR" dirty="0" err="1"/>
              <a:t>except</a:t>
            </a:r>
            <a:r>
              <a:rPr lang="hr-HR" dirty="0"/>
              <a:t> for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year</a:t>
            </a:r>
            <a:r>
              <a:rPr lang="hr-HR" dirty="0"/>
              <a:t>,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don’t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holidays</a:t>
            </a:r>
            <a:r>
              <a:rPr lang="hr-HR" dirty="0"/>
              <a:t> , on </a:t>
            </a:r>
            <a:r>
              <a:rPr lang="hr-HR" dirty="0" err="1"/>
              <a:t>Tuesday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already</a:t>
            </a:r>
            <a:r>
              <a:rPr lang="hr-HR" dirty="0"/>
              <a:t> </a:t>
            </a:r>
            <a:r>
              <a:rPr lang="hr-HR" dirty="0" err="1"/>
              <a:t>came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to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virtual</a:t>
            </a:r>
            <a:r>
              <a:rPr lang="hr-HR" dirty="0"/>
              <a:t> </a:t>
            </a:r>
            <a:r>
              <a:rPr lang="hr-HR" dirty="0" err="1"/>
              <a:t>classrooms</a:t>
            </a:r>
            <a:r>
              <a:rPr lang="hr-HR" dirty="0"/>
              <a:t> 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D2696F-7D6B-45BC-8412-ABE490D9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75" y="4101483"/>
            <a:ext cx="6194401" cy="233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60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8B5AF-7098-4B5C-A462-E28724E3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Holy </a:t>
            </a:r>
            <a:r>
              <a:rPr lang="hr-HR" dirty="0" err="1"/>
              <a:t>Friday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F5B256-7E70-4E2E-9F6D-C3EF788F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6" y="2808986"/>
            <a:ext cx="6232122" cy="3416300"/>
          </a:xfrm>
        </p:spPr>
        <p:txBody>
          <a:bodyPr>
            <a:normAutofit/>
          </a:bodyPr>
          <a:lstStyle/>
          <a:p>
            <a:r>
              <a:rPr lang="pl-PL" dirty="0"/>
              <a:t>On Holy Friday we fast – fish and potatoes are a must on the menu </a:t>
            </a:r>
          </a:p>
          <a:p>
            <a:r>
              <a:rPr lang="pl-PL" dirty="0"/>
              <a:t>Recipe:  Firstly,we salt the fish. Then season it with garlic,parsley,Vegeta (mix of spices),olive oil and put in the oven for 30 minutes on 180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/>
              <a:t>°C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peel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potatoes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boil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salted</a:t>
            </a:r>
            <a:r>
              <a:rPr lang="hr-HR" dirty="0"/>
              <a:t> water for 30 </a:t>
            </a:r>
            <a:r>
              <a:rPr lang="hr-HR" dirty="0" err="1"/>
              <a:t>minutes</a:t>
            </a:r>
            <a:r>
              <a:rPr lang="hr-HR" dirty="0"/>
              <a:t>.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they’ve</a:t>
            </a:r>
            <a:r>
              <a:rPr lang="hr-HR" dirty="0"/>
              <a:t> </a:t>
            </a:r>
            <a:r>
              <a:rPr lang="hr-HR" dirty="0" err="1"/>
              <a:t>cooked,we</a:t>
            </a:r>
            <a:r>
              <a:rPr lang="hr-HR" dirty="0"/>
              <a:t> </a:t>
            </a:r>
            <a:r>
              <a:rPr lang="hr-HR" dirty="0" err="1"/>
              <a:t>drain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let </a:t>
            </a:r>
            <a:r>
              <a:rPr lang="hr-HR" dirty="0" err="1"/>
              <a:t>them</a:t>
            </a:r>
            <a:r>
              <a:rPr lang="hr-HR" dirty="0"/>
              <a:t> cool </a:t>
            </a:r>
            <a:r>
              <a:rPr lang="hr-HR" dirty="0" err="1"/>
              <a:t>down</a:t>
            </a:r>
            <a:r>
              <a:rPr lang="hr-HR" dirty="0"/>
              <a:t>. 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end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season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onions,oil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vinegar</a:t>
            </a:r>
            <a:r>
              <a:rPr lang="hr-HR" dirty="0"/>
              <a:t>. </a:t>
            </a:r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Mass</a:t>
            </a:r>
            <a:r>
              <a:rPr lang="hr-HR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F555B9D-C3A4-44F5-8BF6-CDC4021AC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0" y="2808986"/>
            <a:ext cx="4665439" cy="301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3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010E8A-B43A-415B-B4A5-388969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Holy </a:t>
            </a:r>
            <a:r>
              <a:rPr lang="hr-HR" dirty="0" err="1"/>
              <a:t>Saturday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729BAD-7BE3-4BC7-98CD-2A9505A6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3" y="2603500"/>
            <a:ext cx="5761412" cy="3416300"/>
          </a:xfrm>
        </p:spPr>
        <p:txBody>
          <a:bodyPr>
            <a:normAutofit/>
          </a:bodyPr>
          <a:lstStyle/>
          <a:p>
            <a:r>
              <a:rPr lang="hr-HR" dirty="0" err="1"/>
              <a:t>It’s</a:t>
            </a:r>
            <a:r>
              <a:rPr lang="hr-HR" dirty="0"/>
              <a:t> a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silence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prayer</a:t>
            </a:r>
            <a:r>
              <a:rPr lang="hr-HR" dirty="0"/>
              <a:t> </a:t>
            </a:r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paint</a:t>
            </a:r>
            <a:r>
              <a:rPr lang="hr-HR" dirty="0"/>
              <a:t> </a:t>
            </a:r>
            <a:r>
              <a:rPr lang="hr-HR" dirty="0" err="1"/>
              <a:t>eggs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call</a:t>
            </a:r>
            <a:r>
              <a:rPr lang="hr-HR" dirty="0"/>
              <a:t> „pisanice” </a:t>
            </a:r>
          </a:p>
          <a:p>
            <a:r>
              <a:rPr lang="hr-HR" dirty="0" err="1"/>
              <a:t>Prepare</a:t>
            </a:r>
            <a:r>
              <a:rPr lang="hr-HR" dirty="0"/>
              <a:t> </a:t>
            </a:r>
            <a:r>
              <a:rPr lang="hr-HR" dirty="0" err="1"/>
              <a:t>food</a:t>
            </a:r>
            <a:r>
              <a:rPr lang="hr-HR" dirty="0"/>
              <a:t> </a:t>
            </a:r>
            <a:r>
              <a:rPr lang="hr-HR" dirty="0" err="1"/>
              <a:t>we’ll</a:t>
            </a:r>
            <a:r>
              <a:rPr lang="hr-HR" dirty="0"/>
              <a:t> </a:t>
            </a:r>
            <a:r>
              <a:rPr lang="hr-HR" dirty="0" err="1"/>
              <a:t>eat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  <a:p>
            <a:r>
              <a:rPr lang="hr-HR" dirty="0"/>
              <a:t>Bake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kinds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cakes</a:t>
            </a:r>
            <a:endParaRPr lang="hr-HR" dirty="0"/>
          </a:p>
          <a:p>
            <a:r>
              <a:rPr lang="hr-HR" dirty="0" err="1"/>
              <a:t>Collect</a:t>
            </a:r>
            <a:r>
              <a:rPr lang="hr-HR" dirty="0"/>
              <a:t> </a:t>
            </a:r>
            <a:r>
              <a:rPr lang="hr-HR" dirty="0" err="1"/>
              <a:t>wood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bonfire</a:t>
            </a:r>
            <a:r>
              <a:rPr lang="hr-HR" dirty="0"/>
              <a:t> </a:t>
            </a:r>
            <a:r>
              <a:rPr lang="hr-HR" dirty="0" err="1"/>
              <a:t>we’ll</a:t>
            </a:r>
            <a:r>
              <a:rPr lang="hr-HR" dirty="0"/>
              <a:t> </a:t>
            </a:r>
            <a:r>
              <a:rPr lang="hr-HR" dirty="0" err="1"/>
              <a:t>light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on </a:t>
            </a:r>
            <a:r>
              <a:rPr lang="hr-HR" dirty="0" err="1"/>
              <a:t>Sunday</a:t>
            </a:r>
            <a:r>
              <a:rPr lang="hr-HR" dirty="0"/>
              <a:t> </a:t>
            </a:r>
            <a:r>
              <a:rPr lang="hr-HR" dirty="0" err="1"/>
              <a:t>morning</a:t>
            </a:r>
            <a:r>
              <a:rPr lang="hr-HR" dirty="0"/>
              <a:t> </a:t>
            </a:r>
          </a:p>
          <a:p>
            <a:r>
              <a:rPr lang="hr-HR" dirty="0"/>
              <a:t>You </a:t>
            </a:r>
            <a:r>
              <a:rPr lang="hr-HR" dirty="0" err="1"/>
              <a:t>have</a:t>
            </a:r>
            <a:r>
              <a:rPr lang="hr-HR" dirty="0"/>
              <a:t> to </a:t>
            </a:r>
            <a:r>
              <a:rPr lang="hr-HR" dirty="0" err="1"/>
              <a:t>buy</a:t>
            </a:r>
            <a:r>
              <a:rPr lang="hr-HR" dirty="0"/>
              <a:t> </a:t>
            </a:r>
            <a:r>
              <a:rPr lang="hr-HR" dirty="0" err="1"/>
              <a:t>everything</a:t>
            </a:r>
            <a:r>
              <a:rPr lang="hr-HR" dirty="0"/>
              <a:t> on time: </a:t>
            </a:r>
            <a:r>
              <a:rPr lang="hr-HR" dirty="0" err="1"/>
              <a:t>stickers,chocolate</a:t>
            </a:r>
            <a:r>
              <a:rPr lang="hr-HR" dirty="0"/>
              <a:t> </a:t>
            </a:r>
            <a:r>
              <a:rPr lang="hr-HR" dirty="0" err="1"/>
              <a:t>bunnies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err="1"/>
              <a:t>eggs</a:t>
            </a:r>
            <a:r>
              <a:rPr lang="hr-HR"/>
              <a:t>,paint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eggs</a:t>
            </a:r>
            <a:r>
              <a:rPr lang="hr-HR" dirty="0"/>
              <a:t>…</a:t>
            </a:r>
            <a:r>
              <a:rPr lang="hr-HR" dirty="0" err="1"/>
              <a:t>you’ll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left</a:t>
            </a:r>
            <a:r>
              <a:rPr lang="hr-HR" dirty="0"/>
              <a:t> </a:t>
            </a:r>
            <a:r>
              <a:rPr lang="hr-HR" dirty="0" err="1"/>
              <a:t>without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otherwise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na zatvorenom, stol, artikli, sjedenje&#10;&#10;Opis je automatski generiran">
            <a:extLst>
              <a:ext uri="{FF2B5EF4-FFF2-40B4-BE49-F238E27FC236}">
                <a16:creationId xmlns:a16="http://schemas.microsoft.com/office/drawing/2014/main" id="{D09D377B-3CB2-4948-A90F-1182EEE4E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05" y="2414726"/>
            <a:ext cx="4192620" cy="3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1C6069-D501-44EF-B2C4-1758E149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Easter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9B0C1-FC88-4017-8ED6-966A3F86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467" y="4157899"/>
            <a:ext cx="7306786" cy="1947302"/>
          </a:xfrm>
        </p:spPr>
        <p:txBody>
          <a:bodyPr/>
          <a:lstStyle/>
          <a:p>
            <a:r>
              <a:rPr lang="hr-HR" dirty="0"/>
              <a:t>My mom </a:t>
            </a:r>
            <a:r>
              <a:rPr lang="hr-HR" dirty="0" err="1"/>
              <a:t>bakes</a:t>
            </a:r>
            <a:r>
              <a:rPr lang="hr-HR" dirty="0"/>
              <a:t>  </a:t>
            </a:r>
            <a:r>
              <a:rPr lang="hr-HR" dirty="0" err="1"/>
              <a:t>homemade</a:t>
            </a:r>
            <a:r>
              <a:rPr lang="hr-HR" dirty="0"/>
              <a:t> </a:t>
            </a:r>
            <a:r>
              <a:rPr lang="hr-HR" dirty="0" err="1"/>
              <a:t>bread</a:t>
            </a:r>
            <a:endParaRPr lang="hr-HR" dirty="0"/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Mass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morning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dirty="0" err="1"/>
              <a:t>food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blessed</a:t>
            </a:r>
            <a:r>
              <a:rPr lang="hr-HR" dirty="0"/>
              <a:t> </a:t>
            </a:r>
          </a:p>
          <a:p>
            <a:r>
              <a:rPr lang="hr-HR" dirty="0"/>
              <a:t>For </a:t>
            </a:r>
            <a:r>
              <a:rPr lang="hr-HR" dirty="0" err="1"/>
              <a:t>breakfast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eat</a:t>
            </a:r>
            <a:r>
              <a:rPr lang="hr-HR" dirty="0"/>
              <a:t> </a:t>
            </a:r>
            <a:r>
              <a:rPr lang="hr-HR" dirty="0" err="1"/>
              <a:t>boiled</a:t>
            </a:r>
            <a:r>
              <a:rPr lang="hr-HR" dirty="0"/>
              <a:t> </a:t>
            </a:r>
            <a:r>
              <a:rPr lang="hr-HR" dirty="0" err="1"/>
              <a:t>eggs</a:t>
            </a:r>
            <a:r>
              <a:rPr lang="hr-HR" dirty="0"/>
              <a:t>, </a:t>
            </a:r>
            <a:r>
              <a:rPr lang="hr-HR" dirty="0" err="1"/>
              <a:t>roast</a:t>
            </a:r>
            <a:r>
              <a:rPr lang="hr-HR" dirty="0"/>
              <a:t> </a:t>
            </a:r>
            <a:r>
              <a:rPr lang="hr-HR" dirty="0" err="1"/>
              <a:t>pork</a:t>
            </a:r>
            <a:r>
              <a:rPr lang="hr-HR" dirty="0"/>
              <a:t>, </a:t>
            </a:r>
            <a:r>
              <a:rPr lang="hr-HR" dirty="0" err="1"/>
              <a:t>cooked</a:t>
            </a:r>
            <a:r>
              <a:rPr lang="hr-HR" dirty="0"/>
              <a:t> ham, </a:t>
            </a:r>
            <a:r>
              <a:rPr lang="hr-HR" dirty="0" err="1"/>
              <a:t>horseradish</a:t>
            </a:r>
            <a:r>
              <a:rPr lang="hr-HR" dirty="0"/>
              <a:t>, </a:t>
            </a:r>
            <a:r>
              <a:rPr lang="hr-HR" dirty="0" err="1"/>
              <a:t>radish</a:t>
            </a:r>
            <a:r>
              <a:rPr lang="hr-HR" dirty="0"/>
              <a:t>,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onions</a:t>
            </a:r>
            <a:r>
              <a:rPr lang="hr-HR" dirty="0"/>
              <a:t>, </a:t>
            </a:r>
            <a:r>
              <a:rPr lang="hr-HR" dirty="0" err="1"/>
              <a:t>homemade</a:t>
            </a:r>
            <a:r>
              <a:rPr lang="hr-HR" dirty="0"/>
              <a:t> </a:t>
            </a:r>
            <a:r>
              <a:rPr lang="hr-HR" dirty="0" err="1"/>
              <a:t>bread</a:t>
            </a:r>
            <a:r>
              <a:rPr lang="hr-HR" dirty="0"/>
              <a:t>… </a:t>
            </a:r>
          </a:p>
        </p:txBody>
      </p:sp>
      <p:pic>
        <p:nvPicPr>
          <p:cNvPr id="5" name="Slika 4" descr="Slika na kojoj se prikazuje stol, tanjur, hrana, na zatvorenom&#10;&#10;Opis je automatski generiran">
            <a:extLst>
              <a:ext uri="{FF2B5EF4-FFF2-40B4-BE49-F238E27FC236}">
                <a16:creationId xmlns:a16="http://schemas.microsoft.com/office/drawing/2014/main" id="{85B2F324-A58F-43E0-9D49-4B9AD3BB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76" y="0"/>
            <a:ext cx="3118424" cy="4157899"/>
          </a:xfrm>
          <a:prstGeom prst="rect">
            <a:avLst/>
          </a:prstGeom>
        </p:spPr>
      </p:pic>
      <p:pic>
        <p:nvPicPr>
          <p:cNvPr id="7" name="Slika 6" descr="Slika na kojoj se prikazuje stol, tanjur, hrana, na zatvorenom&#10;&#10;Opis je automatski generiran">
            <a:extLst>
              <a:ext uri="{FF2B5EF4-FFF2-40B4-BE49-F238E27FC236}">
                <a16:creationId xmlns:a16="http://schemas.microsoft.com/office/drawing/2014/main" id="{727F9050-DE9C-4FF8-9B20-BD6CC2F91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338"/>
            <a:ext cx="3370997" cy="44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103291-E8B5-44DC-A072-F4416C1E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Monday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275313-18A8-4D51-B27C-095B5326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204" y="3429000"/>
            <a:ext cx="899683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Like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Croatia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Monday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a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holiday</a:t>
            </a:r>
            <a:endParaRPr lang="hr-HR" dirty="0"/>
          </a:p>
          <a:p>
            <a:r>
              <a:rPr lang="hr-HR" dirty="0" err="1"/>
              <a:t>Everything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neatly</a:t>
            </a:r>
            <a:r>
              <a:rPr lang="hr-HR" dirty="0"/>
              <a:t> </a:t>
            </a:r>
            <a:r>
              <a:rPr lang="hr-HR" dirty="0" err="1"/>
              <a:t>decorated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solemn</a:t>
            </a:r>
            <a:r>
              <a:rPr lang="hr-HR" dirty="0"/>
              <a:t> </a:t>
            </a:r>
          </a:p>
          <a:p>
            <a:r>
              <a:rPr lang="hr-HR" dirty="0"/>
              <a:t>My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nourishes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tradition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going</a:t>
            </a:r>
            <a:r>
              <a:rPr lang="hr-HR" dirty="0"/>
              <a:t> to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relatives</a:t>
            </a:r>
            <a:r>
              <a:rPr lang="hr-HR" dirty="0"/>
              <a:t> to </a:t>
            </a:r>
            <a:r>
              <a:rPr lang="hr-HR" dirty="0" err="1"/>
              <a:t>celebrate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vice </a:t>
            </a:r>
            <a:r>
              <a:rPr lang="hr-HR" dirty="0" err="1"/>
              <a:t>versa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visit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neighbours</a:t>
            </a:r>
            <a:r>
              <a:rPr lang="hr-HR" dirty="0"/>
              <a:t>. </a:t>
            </a:r>
          </a:p>
          <a:p>
            <a:r>
              <a:rPr lang="hr-HR" dirty="0" err="1"/>
              <a:t>Not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other’s</a:t>
            </a:r>
            <a:r>
              <a:rPr lang="hr-HR" dirty="0"/>
              <a:t> </a:t>
            </a:r>
            <a:r>
              <a:rPr lang="hr-HR" dirty="0" err="1"/>
              <a:t>houses</a:t>
            </a:r>
            <a:r>
              <a:rPr lang="hr-HR" dirty="0"/>
              <a:t> to </a:t>
            </a:r>
            <a:r>
              <a:rPr lang="hr-HR" dirty="0" err="1"/>
              <a:t>celebrate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, but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wish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happy</a:t>
            </a:r>
            <a:r>
              <a:rPr lang="hr-HR" dirty="0"/>
              <a:t> </a:t>
            </a:r>
            <a:r>
              <a:rPr lang="hr-HR" dirty="0" err="1"/>
              <a:t>Easter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phone</a:t>
            </a:r>
            <a:r>
              <a:rPr lang="hr-HR" dirty="0"/>
              <a:t> </a:t>
            </a:r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</a:t>
            </a:r>
            <a:r>
              <a:rPr lang="hr-HR" dirty="0" err="1"/>
              <a:t>Mass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Slika 7" descr="Slika na kojoj se prikazuje cvijet, na zatvorenom, stol, vaza&#10;&#10;Opis je automatski generiran">
            <a:extLst>
              <a:ext uri="{FF2B5EF4-FFF2-40B4-BE49-F238E27FC236}">
                <a16:creationId xmlns:a16="http://schemas.microsoft.com/office/drawing/2014/main" id="{932AFA1B-E6BD-42F6-B653-89E7C3C0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63" y="218022"/>
            <a:ext cx="4432570" cy="3324428"/>
          </a:xfrm>
          <a:prstGeom prst="rect">
            <a:avLst/>
          </a:prstGeom>
        </p:spPr>
      </p:pic>
      <p:pic>
        <p:nvPicPr>
          <p:cNvPr id="5" name="Slika 4" descr="Slika na kojoj se prikazuje na zatvorenom, stol, hrana, sjedenje&#10;&#10;Opis je automatski generiran">
            <a:extLst>
              <a:ext uri="{FF2B5EF4-FFF2-40B4-BE49-F238E27FC236}">
                <a16:creationId xmlns:a16="http://schemas.microsoft.com/office/drawing/2014/main" id="{F14CBD34-306A-4797-AD00-10D62CFE9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695"/>
            <a:ext cx="2974204" cy="39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571</TotalTime>
  <Words>642</Words>
  <Application>Microsoft Office PowerPoint</Application>
  <PresentationFormat>Široki zaslon</PresentationFormat>
  <Paragraphs>48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Aharoni</vt:lpstr>
      <vt:lpstr>Arial</vt:lpstr>
      <vt:lpstr>Arial</vt:lpstr>
      <vt:lpstr>Arial Black</vt:lpstr>
      <vt:lpstr>Arial Rounded MT Bold</vt:lpstr>
      <vt:lpstr>Century Gothic</vt:lpstr>
      <vt:lpstr>Wingdings 3</vt:lpstr>
      <vt:lpstr>Soba za sastanke za ion</vt:lpstr>
      <vt:lpstr>Easter traditions in Sveti Ivan Zelina </vt:lpstr>
      <vt:lpstr> Hello! My name is Matija and I’ll tell you how we celebrate Easter in my family and my town…</vt:lpstr>
      <vt:lpstr>Lent</vt:lpstr>
      <vt:lpstr>Palm Sunday</vt:lpstr>
      <vt:lpstr>Holy Thursday </vt:lpstr>
      <vt:lpstr>Holy Friday </vt:lpstr>
      <vt:lpstr>Holy Saturday </vt:lpstr>
      <vt:lpstr>Easter</vt:lpstr>
      <vt:lpstr>Easter Monday </vt:lpstr>
      <vt:lpstr>Some other Easter traditions…</vt:lpstr>
      <vt:lpstr>Some of our house decorations</vt:lpstr>
      <vt:lpstr> 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Uskrsni običaji u Hrvatskoj</dc:title>
  <dc:creator>Korisnik</dc:creator>
  <cp:lastModifiedBy>Korisnik</cp:lastModifiedBy>
  <cp:revision>46</cp:revision>
  <dcterms:created xsi:type="dcterms:W3CDTF">2020-03-11T13:42:06Z</dcterms:created>
  <dcterms:modified xsi:type="dcterms:W3CDTF">2020-04-16T12:31:05Z</dcterms:modified>
</cp:coreProperties>
</file>